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notesMasterIdLst>
    <p:notesMasterId r:id="rId45"/>
  </p:notesMasterIdLst>
  <p:sldIdLst>
    <p:sldId id="257" r:id="rId2"/>
    <p:sldId id="258" r:id="rId3"/>
    <p:sldId id="268" r:id="rId4"/>
    <p:sldId id="271" r:id="rId5"/>
    <p:sldId id="270" r:id="rId6"/>
    <p:sldId id="275" r:id="rId7"/>
    <p:sldId id="276" r:id="rId8"/>
    <p:sldId id="269" r:id="rId9"/>
    <p:sldId id="261" r:id="rId10"/>
    <p:sldId id="272" r:id="rId11"/>
    <p:sldId id="273" r:id="rId12"/>
    <p:sldId id="274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44" y="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DA8FD-FCAB-45D5-B965-5428E0B92758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EDA7B-068E-495F-A9F8-D7320FB6F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6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1761-0FD5-46D0-A478-A82C0EB0540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8A60-BF94-4ABE-BAF8-EDB1CA3D0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989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1761-0FD5-46D0-A478-A82C0EB0540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8A60-BF94-4ABE-BAF8-EDB1CA3D0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097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1761-0FD5-46D0-A478-A82C0EB0540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8A60-BF94-4ABE-BAF8-EDB1CA3D061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6360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1761-0FD5-46D0-A478-A82C0EB0540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8A60-BF94-4ABE-BAF8-EDB1CA3D0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488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1761-0FD5-46D0-A478-A82C0EB0540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8A60-BF94-4ABE-BAF8-EDB1CA3D061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1307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1761-0FD5-46D0-A478-A82C0EB0540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8A60-BF94-4ABE-BAF8-EDB1CA3D0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312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1761-0FD5-46D0-A478-A82C0EB0540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8A60-BF94-4ABE-BAF8-EDB1CA3D0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276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1761-0FD5-46D0-A478-A82C0EB0540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8A60-BF94-4ABE-BAF8-EDB1CA3D0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454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1761-0FD5-46D0-A478-A82C0EB0540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8A60-BF94-4ABE-BAF8-EDB1CA3D0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33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1761-0FD5-46D0-A478-A82C0EB0540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8A60-BF94-4ABE-BAF8-EDB1CA3D0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007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1761-0FD5-46D0-A478-A82C0EB0540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8A60-BF94-4ABE-BAF8-EDB1CA3D0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61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1761-0FD5-46D0-A478-A82C0EB0540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8A60-BF94-4ABE-BAF8-EDB1CA3D0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778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1761-0FD5-46D0-A478-A82C0EB0540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8A60-BF94-4ABE-BAF8-EDB1CA3D0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42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1761-0FD5-46D0-A478-A82C0EB0540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8A60-BF94-4ABE-BAF8-EDB1CA3D0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902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1761-0FD5-46D0-A478-A82C0EB0540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8A60-BF94-4ABE-BAF8-EDB1CA3D0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819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1761-0FD5-46D0-A478-A82C0EB0540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8A60-BF94-4ABE-BAF8-EDB1CA3D0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25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51761-0FD5-46D0-A478-A82C0EB0540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FBF8A60-BF94-4ABE-BAF8-EDB1CA3D0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67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04875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Вітаємо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7829" y="1535757"/>
            <a:ext cx="1097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вельмишановних учасників розширеного засідання </a:t>
            </a:r>
          </a:p>
          <a:p>
            <a:pPr marL="0" indent="0" algn="ctr">
              <a:buNone/>
            </a:pP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кафедри фізичної реабілітації та </a:t>
            </a:r>
            <a:r>
              <a:rPr lang="uk-UA" sz="3600" dirty="0" err="1">
                <a:latin typeface="Times New Roman" pitchFamily="18" charset="0"/>
                <a:cs typeface="Times New Roman" pitchFamily="18" charset="0"/>
              </a:rPr>
              <a:t>медико-біологічних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основ фізичного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виховання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Кам’янець-Подільського 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національного університету імені Івана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Огієнка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3600" smtClean="0">
                <a:latin typeface="Times New Roman" pitchFamily="18" charset="0"/>
                <a:cs typeface="Times New Roman" pitchFamily="18" charset="0"/>
              </a:rPr>
              <a:t>10 листопада 2022 р.</a:t>
            </a:r>
            <a:r>
              <a:rPr lang="uk-UA" sz="36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359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5A9964-B18A-4A1D-A577-87F05202303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>
            <a:noAutofit/>
          </a:bodyPr>
          <a:lstStyle/>
          <a:p>
            <a:pPr algn="ctr"/>
            <a:r>
              <a:rPr lang="uk-UA" sz="2400" b="1" dirty="0">
                <a:solidFill>
                  <a:schemeClr val="tx1"/>
                </a:solidFill>
                <a:effectLst/>
              </a:rPr>
              <a:t>Комунальне некомерційне підприємство «Лікувальний діагностично-консультативний центр» </a:t>
            </a:r>
            <a:r>
              <a:rPr lang="uk-UA" sz="2400" b="1" dirty="0" smtClean="0">
                <a:solidFill>
                  <a:schemeClr val="tx1"/>
                </a:solidFill>
                <a:effectLst/>
              </a:rPr>
              <a:t/>
            </a:r>
            <a:br>
              <a:rPr lang="uk-UA" sz="2400" b="1" dirty="0" smtClean="0">
                <a:solidFill>
                  <a:schemeClr val="tx1"/>
                </a:solidFill>
                <a:effectLst/>
              </a:rPr>
            </a:br>
            <a:r>
              <a:rPr lang="uk-UA" sz="2400" b="1" dirty="0" smtClean="0">
                <a:solidFill>
                  <a:schemeClr val="tx1"/>
                </a:solidFill>
                <a:effectLst/>
              </a:rPr>
              <a:t>Кам’янець-Подільської </a:t>
            </a:r>
            <a:r>
              <a:rPr lang="uk-UA" sz="2400" b="1" dirty="0">
                <a:solidFill>
                  <a:schemeClr val="tx1"/>
                </a:solidFill>
                <a:effectLst/>
              </a:rPr>
              <a:t>міської ради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3E62F265-CA51-48DE-82B7-0C931730CA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just"/>
            <a:endParaRPr lang="ru-RU" sz="2000" dirty="0"/>
          </a:p>
          <a:p>
            <a:pPr algn="just"/>
            <a:r>
              <a:rPr lang="ru-RU" sz="2000" dirty="0" err="1">
                <a:solidFill>
                  <a:schemeClr val="tx1"/>
                </a:solidFill>
              </a:rPr>
              <a:t>Завідувач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реабілітаційним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відділенням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- </a:t>
            </a:r>
            <a:r>
              <a:rPr lang="ru-RU" sz="2000" dirty="0" err="1" smtClean="0">
                <a:solidFill>
                  <a:schemeClr val="tx1"/>
                </a:solidFill>
              </a:rPr>
              <a:t>лікар-фізіотерапевт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першої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кваліфікаційної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категорії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Любов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КУШНІРУК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1974D5A-A37C-47EF-8FFD-3D8927B9CD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endParaRPr lang="uk-UA" sz="2000" dirty="0"/>
          </a:p>
          <a:p>
            <a:r>
              <a:rPr lang="uk-UA" sz="2000" dirty="0">
                <a:solidFill>
                  <a:schemeClr val="tx1"/>
                </a:solidFill>
              </a:rPr>
              <a:t>інструктор з лікувальної фізкультури, магістр фізичної терапії </a:t>
            </a:r>
            <a:r>
              <a:rPr lang="uk-UA" sz="2000" b="1" dirty="0">
                <a:solidFill>
                  <a:schemeClr val="tx1"/>
                </a:solidFill>
              </a:rPr>
              <a:t>Анна СТЕЦИК</a:t>
            </a:r>
            <a:endParaRPr lang="ru-RU" sz="20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822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C0B708-6E74-42CA-BFDE-885E020FB34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dirty="0">
                <a:effectLst/>
              </a:rPr>
              <a:t>Медичний центр «</a:t>
            </a:r>
            <a:r>
              <a:rPr lang="en-US" dirty="0">
                <a:effectLst/>
              </a:rPr>
              <a:t>MEDLON</a:t>
            </a:r>
            <a:r>
              <a:rPr lang="uk-UA" dirty="0">
                <a:effectLst/>
              </a:rPr>
              <a:t>»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AF300B0C-CCC4-4304-9912-6FB6021F29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/>
              <a:t>Директор, </a:t>
            </a:r>
            <a:r>
              <a:rPr lang="uk-UA" sz="2800" dirty="0"/>
              <a:t>кандидат медичних наук </a:t>
            </a:r>
            <a:endParaRPr lang="uk-UA" sz="2800" dirty="0" smtClean="0"/>
          </a:p>
          <a:p>
            <a:pPr marL="0" indent="0">
              <a:buNone/>
            </a:pPr>
            <a:r>
              <a:rPr lang="ru-RU" sz="2800" b="1" dirty="0" err="1" smtClean="0"/>
              <a:t>Юрій</a:t>
            </a:r>
            <a:r>
              <a:rPr lang="ru-RU" sz="2800" b="1" dirty="0" smtClean="0"/>
              <a:t> </a:t>
            </a:r>
            <a:r>
              <a:rPr lang="ru-RU" sz="2800" b="1" dirty="0"/>
              <a:t>ЛОНТКОВСЬКИЙ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2FAB404-0B68-4F8A-9FAB-84120434D3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636641" cy="3304117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err="1"/>
              <a:t>фізичний</a:t>
            </a:r>
            <a:r>
              <a:rPr lang="ru-RU" sz="2400" dirty="0"/>
              <a:t> терапевт, </a:t>
            </a:r>
            <a:r>
              <a:rPr lang="uk-UA" sz="2400" dirty="0"/>
              <a:t>кандидат наук з фізичного виховання та спорту</a:t>
            </a:r>
            <a:r>
              <a:rPr lang="ru-RU" sz="2400" dirty="0"/>
              <a:t>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b="1" dirty="0" smtClean="0"/>
              <a:t>    </a:t>
            </a:r>
            <a:r>
              <a:rPr lang="ru-RU" sz="2800" b="1" dirty="0" smtClean="0"/>
              <a:t>Руслан БУТОВ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55898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8E35F6-FAE4-4EF5-A3C8-EF2A84A853E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tx1"/>
                </a:solidFill>
                <a:effectLst/>
              </a:rPr>
              <a:t>Комунальне некомерційне підприємство «Дитячий медичний центр»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3B46B2F9-ED76-4A87-8348-CA86C841B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225" y="2023699"/>
            <a:ext cx="8705850" cy="3941763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endParaRPr lang="uk-UA" dirty="0"/>
          </a:p>
          <a:p>
            <a:pPr marL="0" indent="0" algn="ctr">
              <a:buNone/>
            </a:pPr>
            <a:r>
              <a:rPr lang="uk-UA" sz="3200" dirty="0"/>
              <a:t>Директор, лікар вищої категорії </a:t>
            </a:r>
            <a:endParaRPr lang="uk-UA" sz="3200" dirty="0" smtClean="0"/>
          </a:p>
          <a:p>
            <a:pPr marL="0" indent="0" algn="ctr">
              <a:buNone/>
            </a:pPr>
            <a:r>
              <a:rPr lang="uk-UA" sz="3200" b="1" dirty="0" smtClean="0"/>
              <a:t>Тетяна </a:t>
            </a:r>
            <a:r>
              <a:rPr lang="uk-UA" sz="3200" b="1" dirty="0"/>
              <a:t>ОЧЕРЕТЕНКО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51612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981FC1E-AC2C-466F-9F11-D6566B8464E4}"/>
              </a:ext>
            </a:extLst>
          </p:cNvPr>
          <p:cNvSpPr/>
          <p:nvPr/>
        </p:nvSpPr>
        <p:spPr>
          <a:xfrm>
            <a:off x="2704897" y="2833985"/>
            <a:ext cx="609600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uk-UA" sz="5400" u="sng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Заклади освіти</a:t>
            </a:r>
            <a:endParaRPr lang="ru-RU" sz="5400" u="sng" dirty="0"/>
          </a:p>
        </p:txBody>
      </p:sp>
    </p:spTree>
    <p:extLst>
      <p:ext uri="{BB962C8B-B14F-4D97-AF65-F5344CB8AC3E}">
        <p14:creationId xmlns:p14="http://schemas.microsoft.com/office/powerpoint/2010/main" val="1517416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5D1DC4-971F-4536-9AF0-46A0F4583BA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Кам’янець-Подільська спеціальна школа Хмельницької обласної ради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50FBA65-DB3A-41A0-955F-D63FFBAD7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334405" cy="330411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Директор  </a:t>
            </a:r>
          </a:p>
          <a:p>
            <a:pPr marL="0" indent="0" algn="ctr">
              <a:buNone/>
            </a:pPr>
            <a:r>
              <a:rPr lang="ru-RU" sz="3200" b="1" dirty="0" err="1" smtClean="0">
                <a:solidFill>
                  <a:schemeClr val="tx1"/>
                </a:solidFill>
              </a:rPr>
              <a:t>В’ячеслав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>
                <a:solidFill>
                  <a:schemeClr val="tx1"/>
                </a:solidFill>
              </a:rPr>
              <a:t>МЕЛЬНИК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D69F630-EEB6-443C-BAD6-9AB57B6121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b="1" dirty="0" err="1" smtClean="0">
                <a:solidFill>
                  <a:schemeClr val="tx1"/>
                </a:solidFill>
              </a:rPr>
              <a:t>Спеціаліст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із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фізичної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реабілітації</a:t>
            </a:r>
            <a:r>
              <a:rPr lang="ru-RU" sz="2400" b="1" dirty="0">
                <a:solidFill>
                  <a:schemeClr val="tx1"/>
                </a:solidFill>
              </a:rPr>
              <a:t>, учитель </a:t>
            </a:r>
            <a:r>
              <a:rPr lang="ru-RU" sz="2400" b="1" dirty="0" err="1">
                <a:solidFill>
                  <a:schemeClr val="tx1"/>
                </a:solidFill>
              </a:rPr>
              <a:t>індивідуального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навчання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b="1" dirty="0" err="1" smtClean="0">
                <a:solidFill>
                  <a:schemeClr val="tx1"/>
                </a:solidFill>
              </a:rPr>
              <a:t>Олександр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ФЕДОРАК</a:t>
            </a:r>
          </a:p>
        </p:txBody>
      </p:sp>
    </p:spTree>
    <p:extLst>
      <p:ext uri="{BB962C8B-B14F-4D97-AF65-F5344CB8AC3E}">
        <p14:creationId xmlns:p14="http://schemas.microsoft.com/office/powerpoint/2010/main" val="238165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070BE2-61EC-4DE9-948B-8C86964BD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474" y="556098"/>
            <a:ext cx="8596668" cy="1320800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pPr algn="ctr"/>
            <a:r>
              <a:rPr lang="uk-UA" i="1" dirty="0">
                <a:solidFill>
                  <a:schemeClr val="tx1"/>
                </a:solidFill>
              </a:rPr>
              <a:t>К</a:t>
            </a:r>
            <a:r>
              <a:rPr lang="ru-RU" sz="3100" i="1" dirty="0" err="1">
                <a:solidFill>
                  <a:schemeClr val="tx1"/>
                </a:solidFill>
              </a:rPr>
              <a:t>омунальн</a:t>
            </a:r>
            <a:r>
              <a:rPr lang="uk-UA" sz="3100" i="1" dirty="0">
                <a:solidFill>
                  <a:schemeClr val="tx1"/>
                </a:solidFill>
              </a:rPr>
              <a:t>а</a:t>
            </a:r>
            <a:r>
              <a:rPr lang="ru-RU" sz="3100" i="1" dirty="0">
                <a:solidFill>
                  <a:schemeClr val="tx1"/>
                </a:solidFill>
              </a:rPr>
              <a:t> </a:t>
            </a:r>
            <a:r>
              <a:rPr lang="ru-RU" sz="3100" i="1" dirty="0" err="1">
                <a:solidFill>
                  <a:schemeClr val="tx1"/>
                </a:solidFill>
              </a:rPr>
              <a:t>установ</a:t>
            </a:r>
            <a:r>
              <a:rPr lang="uk-UA" sz="3100" i="1" dirty="0">
                <a:solidFill>
                  <a:schemeClr val="tx1"/>
                </a:solidFill>
              </a:rPr>
              <a:t>а «І</a:t>
            </a:r>
            <a:r>
              <a:rPr lang="ru-RU" sz="3100" i="1" dirty="0" err="1">
                <a:solidFill>
                  <a:schemeClr val="tx1"/>
                </a:solidFill>
              </a:rPr>
              <a:t>нклюзивно-ресурсний</a:t>
            </a:r>
            <a:r>
              <a:rPr lang="ru-RU" sz="3100" i="1" dirty="0">
                <a:solidFill>
                  <a:schemeClr val="tx1"/>
                </a:solidFill>
              </a:rPr>
              <a:t> центр</a:t>
            </a:r>
            <a:r>
              <a:rPr lang="uk-UA" sz="3100" i="1" dirty="0">
                <a:solidFill>
                  <a:schemeClr val="tx1"/>
                </a:solidFill>
              </a:rPr>
              <a:t>» К</a:t>
            </a:r>
            <a:r>
              <a:rPr lang="ru-RU" sz="3100" i="1" dirty="0" err="1">
                <a:solidFill>
                  <a:schemeClr val="tx1"/>
                </a:solidFill>
              </a:rPr>
              <a:t>итайгородської</a:t>
            </a:r>
            <a:r>
              <a:rPr lang="ru-RU" sz="3100" i="1" dirty="0">
                <a:solidFill>
                  <a:schemeClr val="tx1"/>
                </a:solidFill>
              </a:rPr>
              <a:t> </a:t>
            </a:r>
            <a:r>
              <a:rPr lang="ru-RU" sz="3100" i="1" dirty="0" err="1">
                <a:solidFill>
                  <a:schemeClr val="tx1"/>
                </a:solidFill>
              </a:rPr>
              <a:t>сільської</a:t>
            </a:r>
            <a:r>
              <a:rPr lang="ru-RU" sz="3100" i="1" dirty="0">
                <a:solidFill>
                  <a:schemeClr val="tx1"/>
                </a:solidFill>
              </a:rPr>
              <a:t> ради</a:t>
            </a:r>
            <a:endParaRPr lang="ru-RU" sz="3100" dirty="0">
              <a:solidFill>
                <a:schemeClr val="tx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882719B-DB6D-4EF4-A9FF-327C7887C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2124402"/>
            <a:ext cx="4185623" cy="3304117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uk-UA" sz="2800" dirty="0">
                <a:solidFill>
                  <a:schemeClr val="tx1"/>
                </a:solidFill>
              </a:rPr>
              <a:t>директор </a:t>
            </a:r>
            <a:endParaRPr lang="uk-UA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sz="2800" b="1" dirty="0" smtClean="0">
                <a:solidFill>
                  <a:schemeClr val="tx1"/>
                </a:solidFill>
              </a:rPr>
              <a:t>Наталія </a:t>
            </a:r>
            <a:r>
              <a:rPr lang="uk-UA" sz="2800" b="1" dirty="0">
                <a:solidFill>
                  <a:schemeClr val="tx1"/>
                </a:solidFill>
              </a:rPr>
              <a:t>СТРІЛЬЧУК, </a:t>
            </a:r>
            <a:endParaRPr lang="uk-UA" sz="2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sz="2800" b="1" dirty="0" smtClean="0">
                <a:solidFill>
                  <a:schemeClr val="tx1"/>
                </a:solidFill>
              </a:rPr>
              <a:t>член </a:t>
            </a:r>
            <a:r>
              <a:rPr lang="uk-UA" sz="2800" b="1" dirty="0">
                <a:solidFill>
                  <a:schemeClr val="tx1"/>
                </a:solidFill>
              </a:rPr>
              <a:t>Ради роботодавців К-ПНУ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D994F8D-5CB1-40F9-A784-1E39BD9119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8383" y="2124402"/>
            <a:ext cx="4185617" cy="3304117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tx1"/>
                </a:solidFill>
              </a:rPr>
              <a:t>фахівець-консультант</a:t>
            </a:r>
            <a:r>
              <a:rPr lang="uk-UA" sz="2800" dirty="0">
                <a:solidFill>
                  <a:schemeClr val="tx1"/>
                </a:solidFill>
              </a:rPr>
              <a:t>,</a:t>
            </a:r>
            <a:r>
              <a:rPr lang="uk-UA" sz="2800" b="1" dirty="0">
                <a:solidFill>
                  <a:schemeClr val="tx1"/>
                </a:solidFill>
              </a:rPr>
              <a:t> </a:t>
            </a:r>
            <a:r>
              <a:rPr lang="uk-UA" sz="2800" dirty="0" smtClean="0">
                <a:solidFill>
                  <a:schemeClr val="tx1"/>
                </a:solidFill>
              </a:rPr>
              <a:t>магістр </a:t>
            </a:r>
            <a:r>
              <a:rPr lang="uk-UA" sz="2800" dirty="0">
                <a:solidFill>
                  <a:schemeClr val="tx1"/>
                </a:solidFill>
              </a:rPr>
              <a:t>фізичної терапії </a:t>
            </a:r>
            <a:endParaRPr lang="uk-UA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sz="2800" b="1" dirty="0" smtClean="0">
                <a:solidFill>
                  <a:schemeClr val="tx1"/>
                </a:solidFill>
              </a:rPr>
              <a:t>Вадим </a:t>
            </a:r>
            <a:r>
              <a:rPr lang="uk-UA" sz="2800" b="1" dirty="0">
                <a:solidFill>
                  <a:schemeClr val="tx1"/>
                </a:solidFill>
              </a:rPr>
              <a:t>МОРГУН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806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AE7657-9B3D-49CA-9A2D-15E38E51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61925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b="1" i="1" dirty="0">
                <a:solidFill>
                  <a:schemeClr val="tx1"/>
                </a:solidFill>
              </a:rPr>
              <a:t>Комунальна установа «Інклюзивно-ресурсний центр» </a:t>
            </a:r>
            <a:r>
              <a:rPr lang="uk-UA" b="1" i="1" dirty="0" smtClean="0">
                <a:solidFill>
                  <a:schemeClr val="tx1"/>
                </a:solidFill>
              </a:rPr>
              <a:t>Хотинської </a:t>
            </a:r>
            <a:r>
              <a:rPr lang="uk-UA" b="1" i="1" dirty="0">
                <a:solidFill>
                  <a:schemeClr val="tx1"/>
                </a:solidFill>
              </a:rPr>
              <a:t>міської ради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16F9EE1-09BC-4AAE-92E6-673EB88BC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uk-UA" sz="2800" dirty="0"/>
              <a:t>керівник закладу </a:t>
            </a:r>
            <a:endParaRPr lang="uk-UA" sz="2800" dirty="0" smtClean="0"/>
          </a:p>
          <a:p>
            <a:pPr marL="0" indent="0" algn="ctr">
              <a:buNone/>
            </a:pPr>
            <a:r>
              <a:rPr lang="ru-RU" sz="2800" b="1" dirty="0" smtClean="0"/>
              <a:t>Олеся</a:t>
            </a:r>
            <a:r>
              <a:rPr lang="uk-UA" sz="2800" b="1" dirty="0" smtClean="0"/>
              <a:t> </a:t>
            </a:r>
            <a:r>
              <a:rPr lang="ru-RU" sz="2800" b="1" dirty="0"/>
              <a:t>ПИСЛАР </a:t>
            </a:r>
            <a:endParaRPr lang="ru-RU" sz="2800" dirty="0"/>
          </a:p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161CC94-8F0E-48E6-98A4-7BE35900FF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dirty="0" smtClean="0"/>
              <a:t> </a:t>
            </a:r>
            <a:r>
              <a:rPr lang="uk-UA" sz="2400" dirty="0"/>
              <a:t>фахівець-консультант, фізичний </a:t>
            </a:r>
            <a:r>
              <a:rPr lang="uk-UA" sz="2400" dirty="0" err="1"/>
              <a:t>реабілітолог</a:t>
            </a:r>
            <a:r>
              <a:rPr lang="uk-UA" sz="2400" b="1" dirty="0"/>
              <a:t> </a:t>
            </a:r>
            <a:endParaRPr lang="uk-UA" sz="2400" b="1" dirty="0" smtClean="0"/>
          </a:p>
          <a:p>
            <a:pPr marL="0" indent="0">
              <a:buNone/>
            </a:pPr>
            <a:r>
              <a:rPr lang="uk-UA" sz="2400" b="1" dirty="0"/>
              <a:t> </a:t>
            </a:r>
            <a:r>
              <a:rPr lang="uk-UA" sz="2400" b="1" dirty="0" smtClean="0"/>
              <a:t>   Богдана </a:t>
            </a:r>
            <a:r>
              <a:rPr lang="uk-UA" sz="2400" b="1" dirty="0"/>
              <a:t>ЧОБОТАР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20916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DD5D6A0-B317-493A-8EBB-BDC1847C89C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2800" b="1" i="1" dirty="0">
                <a:solidFill>
                  <a:schemeClr val="tx1"/>
                </a:solidFill>
              </a:rPr>
              <a:t>Городоцький центр комплексної реабілітації для осіб з інвалідністю Городоцької міської ради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9A1095A-B9C3-4AB1-B560-3CBF0BCD9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28825" y="2391913"/>
            <a:ext cx="7010400" cy="3304117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r>
              <a:rPr lang="uk-UA" sz="2800" dirty="0" smtClean="0"/>
              <a:t>асистент </a:t>
            </a:r>
            <a:r>
              <a:rPr lang="uk-UA" sz="2800" dirty="0"/>
              <a:t>вчителя </a:t>
            </a:r>
            <a:r>
              <a:rPr lang="uk-UA" sz="2800" dirty="0" err="1"/>
              <a:t>реабілітолога</a:t>
            </a:r>
            <a:r>
              <a:rPr lang="uk-UA" sz="2800" dirty="0"/>
              <a:t> </a:t>
            </a:r>
            <a:endParaRPr lang="uk-UA" sz="2800" dirty="0" smtClean="0"/>
          </a:p>
          <a:p>
            <a:pPr marL="0" indent="0" algn="ctr">
              <a:buNone/>
            </a:pPr>
            <a:r>
              <a:rPr lang="uk-UA" sz="2800" b="1" dirty="0" smtClean="0"/>
              <a:t>Ольга Барабаш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41659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3FA338-4977-4680-93E6-302242F60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45" y="395591"/>
            <a:ext cx="8596668" cy="13208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2800" b="1" i="1" dirty="0">
                <a:solidFill>
                  <a:schemeClr val="tx1"/>
                </a:solidFill>
              </a:rPr>
              <a:t>Навчально-реабілітаційний заклад вищої освіти «Кам'янець-Подільський державний інститут»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AF6FFE1-402D-434C-91A9-084DF2240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1749347"/>
            <a:ext cx="4185623" cy="3304117"/>
          </a:xfrm>
          <a:solidFill>
            <a:srgbClr val="FFFF00"/>
          </a:solidFill>
        </p:spPr>
        <p:txBody>
          <a:bodyPr/>
          <a:lstStyle/>
          <a:p>
            <a:r>
              <a:rPr lang="uk-UA" dirty="0"/>
              <a:t>доцент кафедри соціальної роботи, психології та соціокультурної діяльності, кандидат медичних наук </a:t>
            </a:r>
            <a:endParaRPr lang="uk-UA" dirty="0" smtClean="0"/>
          </a:p>
          <a:p>
            <a:pPr marL="0" indent="0" algn="ctr">
              <a:buNone/>
            </a:pPr>
            <a:r>
              <a:rPr lang="uk-UA" b="1" dirty="0" smtClean="0"/>
              <a:t>Анатолій </a:t>
            </a:r>
            <a:r>
              <a:rPr lang="uk-UA" b="1" dirty="0"/>
              <a:t>МИХАЛЬСЬКИЙ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0E05B33-1077-4080-8C88-2F4451275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6796" y="1749346"/>
            <a:ext cx="4185617" cy="3304117"/>
          </a:xfrm>
          <a:solidFill>
            <a:srgbClr val="FFFF00"/>
          </a:solidFill>
        </p:spPr>
        <p:txBody>
          <a:bodyPr/>
          <a:lstStyle/>
          <a:p>
            <a:r>
              <a:rPr lang="uk-UA" dirty="0"/>
              <a:t>провідний фахівець з фізичної реабілітації </a:t>
            </a:r>
            <a:r>
              <a:rPr lang="uk-UA" b="1" dirty="0"/>
              <a:t>Яна Коломієць-</a:t>
            </a:r>
            <a:r>
              <a:rPr lang="uk-UA" b="1" dirty="0" err="1"/>
              <a:t>Ремарович</a:t>
            </a:r>
            <a:endParaRPr lang="uk-UA" b="1" dirty="0"/>
          </a:p>
          <a:p>
            <a:r>
              <a:rPr lang="uk-UA" dirty="0"/>
              <a:t>фізичний терапевт Кам'янець-Подільського державного інституту </a:t>
            </a:r>
            <a:r>
              <a:rPr lang="uk-UA" b="1" dirty="0"/>
              <a:t>Кристина Кухар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2817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FB41BB-79F7-46FF-9F2C-DDE26705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5844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sz="3200" dirty="0">
                <a:solidFill>
                  <a:schemeClr val="tx1"/>
                </a:solidFill>
              </a:rPr>
              <a:t>Вітаємо вельмишановну</a:t>
            </a:r>
            <a:r>
              <a:rPr lang="uk-UA" sz="3200" b="1" dirty="0">
                <a:solidFill>
                  <a:schemeClr val="tx1"/>
                </a:solidFill>
              </a:rPr>
              <a:t> Тетяну БАРИШОК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C166E82-E4CB-47B1-9F9D-14F3CCD73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96" y="1668041"/>
            <a:ext cx="8099159" cy="37599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71701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2501219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фізичної реабілітації та </a:t>
            </a:r>
            <a:r>
              <a:rPr lang="uk-UA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медико-біологічних</a:t>
            </a:r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основ фізичного виховання </a:t>
            </a:r>
            <a:b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факультету</a:t>
            </a:r>
            <a:r>
              <a:rPr lang="uk-UA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фізичної культури </a:t>
            </a:r>
            <a:r>
              <a:rPr lang="uk-UA" sz="3200" dirty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4950" y="3035754"/>
            <a:ext cx="9048750" cy="286294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marL="109728" lvl="0" indent="0" algn="ctr">
              <a:buNone/>
            </a:pP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є випусковою за спеціальністю</a:t>
            </a:r>
          </a:p>
          <a:p>
            <a:pPr marL="109728" lvl="0" indent="0" algn="ctr">
              <a:buNone/>
            </a:pP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09728" lvl="0" indent="0" algn="ctr">
              <a:buNone/>
            </a:pPr>
            <a:r>
              <a:rPr lang="uk-UA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227 Фізична терапія, ерготерапія </a:t>
            </a:r>
          </a:p>
          <a:p>
            <a:pPr marL="109728" lvl="0" indent="0" algn="ctr">
              <a:buNone/>
            </a:pPr>
            <a:endParaRPr lang="uk-UA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lvl="0" indent="0" algn="ctr">
              <a:buNone/>
            </a:pPr>
            <a:r>
              <a:rPr lang="uk-UA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галузі знань 22 Охорона здоров’я 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806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536F297-4B84-4583-BFAB-9D9842A86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985" y="2768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uk-UA" sz="6000" u="sng" dirty="0"/>
              <a:t>Реабілітаційні центри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66034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DBC6A0-3C03-4D6D-B878-D36A0E628B5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2800" dirty="0">
                <a:solidFill>
                  <a:schemeClr val="tx1"/>
                </a:solidFill>
              </a:rPr>
              <a:t>Спортивно-реабілітаційний центр </a:t>
            </a:r>
            <a:r>
              <a:rPr lang="uk-UA" sz="2800" dirty="0" err="1">
                <a:solidFill>
                  <a:schemeClr val="tx1"/>
                </a:solidFill>
              </a:rPr>
              <a:t>Красилівського</a:t>
            </a:r>
            <a:r>
              <a:rPr lang="uk-UA" sz="2800" dirty="0">
                <a:solidFill>
                  <a:schemeClr val="tx1"/>
                </a:solidFill>
              </a:rPr>
              <a:t> підприємства теплових мереж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AB8754C-A585-424C-814D-771310DAE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335" y="2046581"/>
            <a:ext cx="4047066" cy="3304117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uk-UA" sz="2800" dirty="0" smtClean="0"/>
          </a:p>
          <a:p>
            <a:pPr marL="0" indent="0" algn="ctr">
              <a:buNone/>
            </a:pPr>
            <a:r>
              <a:rPr lang="uk-UA" sz="2800" dirty="0" smtClean="0"/>
              <a:t>Директор </a:t>
            </a:r>
            <a:r>
              <a:rPr lang="uk-UA" sz="2800" dirty="0"/>
              <a:t>Центру </a:t>
            </a:r>
            <a:endParaRPr lang="uk-UA" sz="2800" dirty="0" smtClean="0"/>
          </a:p>
          <a:p>
            <a:pPr marL="0" indent="0" algn="ctr">
              <a:buNone/>
            </a:pPr>
            <a:r>
              <a:rPr lang="uk-UA" sz="2800" b="1" dirty="0" smtClean="0"/>
              <a:t>Андрій </a:t>
            </a:r>
            <a:r>
              <a:rPr lang="uk-UA" sz="2800" b="1" dirty="0"/>
              <a:t>БАЗЮК</a:t>
            </a:r>
            <a:endParaRPr lang="ru-RU" sz="2800" dirty="0"/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B47B803-7A4C-4D06-9185-85443B861A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36504" y="2046581"/>
            <a:ext cx="4517071" cy="3304117"/>
          </a:xfrm>
          <a:solidFill>
            <a:srgbClr val="92D050"/>
          </a:solidFill>
        </p:spPr>
        <p:txBody>
          <a:bodyPr/>
          <a:lstStyle/>
          <a:p>
            <a:r>
              <a:rPr lang="uk-UA" sz="2800" dirty="0" smtClean="0"/>
              <a:t>Міська </a:t>
            </a:r>
            <a:r>
              <a:rPr lang="uk-UA" sz="2800" dirty="0"/>
              <a:t>голова м. </a:t>
            </a:r>
            <a:r>
              <a:rPr lang="uk-UA" sz="2800" dirty="0" err="1"/>
              <a:t>Красилова</a:t>
            </a:r>
            <a:r>
              <a:rPr lang="uk-UA" sz="2800" dirty="0"/>
              <a:t> </a:t>
            </a:r>
            <a:endParaRPr lang="uk-UA" sz="2800" dirty="0" smtClean="0"/>
          </a:p>
          <a:p>
            <a:pPr marL="0" indent="0">
              <a:buNone/>
            </a:pPr>
            <a:r>
              <a:rPr lang="uk-UA" sz="2800" b="1" dirty="0"/>
              <a:t> </a:t>
            </a:r>
            <a:r>
              <a:rPr lang="uk-UA" sz="2800" b="1" dirty="0" smtClean="0"/>
              <a:t>  Ніла </a:t>
            </a:r>
            <a:r>
              <a:rPr lang="uk-UA" sz="2800" b="1" dirty="0"/>
              <a:t>ОСТРОВСЬКА</a:t>
            </a:r>
          </a:p>
          <a:p>
            <a:r>
              <a:rPr lang="uk-UA" sz="2800" dirty="0" smtClean="0"/>
              <a:t>Заступник </a:t>
            </a:r>
            <a:r>
              <a:rPr lang="uk-UA" sz="2800" dirty="0"/>
              <a:t>голови </a:t>
            </a:r>
            <a:r>
              <a:rPr lang="uk-UA" sz="2800" b="1" dirty="0"/>
              <a:t>Марина СЛОБОДЯНЮК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754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1ECB9F-CF3F-4EE1-8727-6FED8E2A2C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Центр лікування хребта та суглобів «КІНЕЗИС»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F349C47-1924-465E-9DC3-DB3354363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uk-UA" sz="2800" dirty="0"/>
              <a:t>Директор </a:t>
            </a:r>
            <a:endParaRPr lang="uk-UA" sz="2800" dirty="0" smtClean="0"/>
          </a:p>
          <a:p>
            <a:pPr marL="0" indent="0">
              <a:buNone/>
            </a:pPr>
            <a:r>
              <a:rPr lang="uk-UA" sz="2800" b="1" dirty="0"/>
              <a:t> </a:t>
            </a:r>
            <a:r>
              <a:rPr lang="uk-UA" sz="2800" b="1" dirty="0" smtClean="0"/>
              <a:t> Ігор </a:t>
            </a:r>
            <a:r>
              <a:rPr lang="uk-UA" sz="2800" b="1" dirty="0"/>
              <a:t>АБРАМОВИЧ</a:t>
            </a:r>
            <a:r>
              <a:rPr lang="uk-UA" sz="2800" dirty="0"/>
              <a:t> </a:t>
            </a:r>
            <a:endParaRPr lang="ru-RU" sz="2800" dirty="0"/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3927F6D-ED36-4C64-B021-CED487E19C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uk-UA" b="1" dirty="0"/>
              <a:t>спеціалісти з </a:t>
            </a:r>
            <a:r>
              <a:rPr lang="uk-UA" b="1" dirty="0" err="1"/>
              <a:t>кінезіотерапії</a:t>
            </a:r>
            <a:r>
              <a:rPr lang="uk-UA" b="1" dirty="0"/>
              <a:t> – </a:t>
            </a:r>
            <a:endParaRPr lang="uk-UA" b="1" dirty="0" smtClean="0"/>
          </a:p>
          <a:p>
            <a:endParaRPr lang="uk-UA" b="1" dirty="0"/>
          </a:p>
          <a:p>
            <a:pPr marL="0" indent="0" algn="ctr">
              <a:buNone/>
            </a:pPr>
            <a:r>
              <a:rPr lang="uk-UA" sz="2400" b="1" dirty="0" smtClean="0"/>
              <a:t>Станіслав </a:t>
            </a:r>
            <a:r>
              <a:rPr lang="uk-UA" sz="2400" b="1" dirty="0"/>
              <a:t>ВОЗНИЙ </a:t>
            </a:r>
            <a:endParaRPr lang="uk-UA" sz="2400" b="1" dirty="0" smtClean="0"/>
          </a:p>
          <a:p>
            <a:pPr marL="0" indent="0" algn="ctr">
              <a:buNone/>
            </a:pPr>
            <a:r>
              <a:rPr lang="uk-UA" sz="2400" b="1" dirty="0" smtClean="0"/>
              <a:t> </a:t>
            </a:r>
            <a:r>
              <a:rPr lang="uk-UA" sz="2400" b="1" dirty="0"/>
              <a:t>Уляна ВЕЗНЮК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0467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3C251F-D6EB-425E-8DDF-6082C1624C3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Центр фізичного відновлення «</a:t>
            </a:r>
            <a:r>
              <a:rPr lang="en-US" dirty="0">
                <a:solidFill>
                  <a:schemeClr val="tx1"/>
                </a:solidFill>
              </a:rPr>
              <a:t>KINEZIOLOG</a:t>
            </a:r>
            <a:r>
              <a:rPr lang="uk-UA" dirty="0">
                <a:solidFill>
                  <a:schemeClr val="tx1"/>
                </a:solidFill>
              </a:rPr>
              <a:t>»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5839FEE-3C02-4F86-B6D6-C2340F71A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06134" y="2200806"/>
            <a:ext cx="4185623" cy="169492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sz="2800" dirty="0"/>
              <a:t>Інструктор-</a:t>
            </a:r>
            <a:r>
              <a:rPr lang="uk-UA" sz="2800" dirty="0" err="1"/>
              <a:t>реабілітог</a:t>
            </a:r>
            <a:r>
              <a:rPr lang="uk-UA" sz="2800" dirty="0"/>
              <a:t> </a:t>
            </a:r>
            <a:r>
              <a:rPr lang="uk-UA" sz="2800" b="1" dirty="0"/>
              <a:t>Наталя МУШКЕТ</a:t>
            </a:r>
            <a:r>
              <a:rPr lang="uk-UA" sz="2800" dirty="0"/>
              <a:t> 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7900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6FAF39-6F3D-4BE6-A74D-FA908184A7C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Студія Фізичної терапії «A</a:t>
            </a:r>
            <a:r>
              <a:rPr lang="en-US" b="1" dirty="0">
                <a:solidFill>
                  <a:schemeClr val="tx1"/>
                </a:solidFill>
              </a:rPr>
              <a:t>D HOC</a:t>
            </a:r>
            <a:r>
              <a:rPr lang="uk-UA" b="1" dirty="0">
                <a:solidFill>
                  <a:schemeClr val="tx1"/>
                </a:solidFill>
              </a:rPr>
              <a:t>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B9314C8-1178-46A3-9EC2-9C0F179CC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30186" y="2101850"/>
            <a:ext cx="4185623" cy="3304117"/>
          </a:xfrm>
          <a:solidFill>
            <a:srgbClr val="FFFF99"/>
          </a:solidFill>
        </p:spPr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pPr algn="ctr"/>
            <a:r>
              <a:rPr lang="uk-UA" sz="3200" dirty="0" smtClean="0"/>
              <a:t>Керівник </a:t>
            </a:r>
          </a:p>
          <a:p>
            <a:pPr marL="0" indent="0" algn="ctr">
              <a:buNone/>
            </a:pPr>
            <a:r>
              <a:rPr lang="uk-UA" sz="3200" b="1" dirty="0" smtClean="0"/>
              <a:t>Сергій </a:t>
            </a:r>
            <a:r>
              <a:rPr lang="uk-UA" sz="3200" b="1" dirty="0"/>
              <a:t>ЗІРЧИК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95499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7C66F0-5561-4A63-95B2-AF34D8C5AA6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Студія персональних занять </a:t>
            </a:r>
            <a:r>
              <a:rPr lang="uk-UA" dirty="0" err="1">
                <a:solidFill>
                  <a:schemeClr val="tx1"/>
                </a:solidFill>
              </a:rPr>
              <a:t>Kinezio</a:t>
            </a: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err="1">
                <a:solidFill>
                  <a:schemeClr val="tx1"/>
                </a:solidFill>
              </a:rPr>
              <a:t>Studio</a:t>
            </a:r>
            <a:r>
              <a:rPr lang="uk-UA" dirty="0">
                <a:solidFill>
                  <a:schemeClr val="tx1"/>
                </a:solidFill>
              </a:rPr>
              <a:t> (м. Чернівці</a:t>
            </a:r>
            <a:r>
              <a:rPr lang="uk-UA" dirty="0" smtClean="0">
                <a:solidFill>
                  <a:schemeClr val="tx1"/>
                </a:solidFill>
              </a:rPr>
              <a:t>) 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839A6C6-97DC-42C7-843B-5494631D3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09295" y="2327872"/>
            <a:ext cx="5448830" cy="206315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uk-UA" sz="2800" dirty="0"/>
              <a:t>Директор</a:t>
            </a:r>
            <a:r>
              <a:rPr lang="uk-UA" sz="2800" b="1" dirty="0"/>
              <a:t> </a:t>
            </a:r>
            <a:endParaRPr lang="uk-UA" sz="2800" b="1" dirty="0" smtClean="0"/>
          </a:p>
          <a:p>
            <a:pPr marL="0" indent="0" algn="ctr">
              <a:buNone/>
            </a:pPr>
            <a:r>
              <a:rPr lang="uk-UA" sz="2800" b="1" dirty="0" smtClean="0"/>
              <a:t>Діана </a:t>
            </a:r>
            <a:r>
              <a:rPr lang="uk-UA" sz="2800" b="1" dirty="0"/>
              <a:t>КОРОЛЬ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60807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31B4FE-8F19-4A56-8E9D-47D84C7715B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chemeClr val="tx1"/>
                </a:solidFill>
              </a:rPr>
              <a:t>Кам’янець-Подільський територіальний центр соціального обслуговування (надання соціальних послуг) «Турбота»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3A36949-5BC6-4A10-950F-2651D25255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23720" y="2746771"/>
            <a:ext cx="4185623" cy="1691879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sz="2800" dirty="0" err="1"/>
              <a:t>в.о</a:t>
            </a:r>
            <a:r>
              <a:rPr lang="ru-RU" sz="2800" dirty="0"/>
              <a:t>. директора </a:t>
            </a:r>
            <a:endParaRPr lang="ru-RU" sz="2800" dirty="0" smtClean="0"/>
          </a:p>
          <a:p>
            <a:pPr marL="0" indent="0" algn="ctr">
              <a:buNone/>
            </a:pPr>
            <a:r>
              <a:rPr lang="ru-RU" sz="2800" b="1" dirty="0" smtClean="0"/>
              <a:t>Олег БОЙЧУК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78207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685777-0592-47CF-B078-CDA055B8A79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Шепетівський територіальний центр соціального обслуговування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6138A69-FE93-4061-A67B-C4B1C04E8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58559" y="2340843"/>
            <a:ext cx="5485341" cy="330411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uk-UA" sz="2000" dirty="0"/>
              <a:t>Фахівець з фізичної реабілітації </a:t>
            </a:r>
            <a:endParaRPr lang="uk-UA" sz="2000" dirty="0" smtClean="0"/>
          </a:p>
          <a:p>
            <a:pPr marL="0" indent="0" algn="ctr">
              <a:buNone/>
            </a:pPr>
            <a:r>
              <a:rPr lang="uk-UA" sz="2000" b="1" dirty="0" smtClean="0"/>
              <a:t>Богдан СТОПА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41926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6966FA3-8C88-4B2D-B95F-1472CFB35B38}"/>
              </a:ext>
            </a:extLst>
          </p:cNvPr>
          <p:cNvSpPr/>
          <p:nvPr/>
        </p:nvSpPr>
        <p:spPr>
          <a:xfrm>
            <a:off x="1181504" y="1706278"/>
            <a:ext cx="7986409" cy="26407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uk-UA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Реалізація ОП «</a:t>
            </a:r>
            <a:r>
              <a:rPr lang="uk-UA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Фізична реабілітація» 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здійснюється у тісній співпраці зі </a:t>
            </a:r>
            <a:r>
              <a:rPr lang="uk-UA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стейкхолдерами</a:t>
            </a:r>
            <a:r>
              <a:rPr lang="uk-UA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uk-UA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uk-UA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uk-UA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720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9D7204-7C6D-4123-8526-A5C2BBED1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u="sng" dirty="0"/>
              <a:t>Участь в Науково-практичних </a:t>
            </a:r>
            <a:r>
              <a:rPr lang="uk-UA" b="1" u="sng" dirty="0" smtClean="0"/>
              <a:t>конференціях: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E4873F9-6B95-4DA1-991D-3B0B3EE925CE}"/>
              </a:ext>
            </a:extLst>
          </p:cNvPr>
          <p:cNvSpPr/>
          <p:nvPr/>
        </p:nvSpPr>
        <p:spPr>
          <a:xfrm>
            <a:off x="460443" y="1930400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10 лютого 2022 р. </a:t>
            </a:r>
          </a:p>
          <a:p>
            <a:r>
              <a:rPr lang="ru-RU" dirty="0"/>
              <a:t>у </a:t>
            </a:r>
            <a:r>
              <a:rPr lang="ru-RU" dirty="0" err="1"/>
              <a:t>Чернівецькому</a:t>
            </a:r>
            <a:r>
              <a:rPr lang="ru-RU" dirty="0"/>
              <a:t> </a:t>
            </a:r>
            <a:r>
              <a:rPr lang="ru-RU" dirty="0" err="1"/>
              <a:t>національному</a:t>
            </a:r>
            <a:r>
              <a:rPr lang="ru-RU" dirty="0"/>
              <a:t> </a:t>
            </a:r>
            <a:r>
              <a:rPr lang="ru-RU" dirty="0" err="1"/>
              <a:t>університеті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Юрія</a:t>
            </a:r>
            <a:r>
              <a:rPr lang="ru-RU" dirty="0"/>
              <a:t> </a:t>
            </a:r>
            <a:r>
              <a:rPr lang="ru-RU" dirty="0" err="1"/>
              <a:t>Федьковича</a:t>
            </a:r>
            <a:r>
              <a:rPr lang="ru-RU" dirty="0"/>
              <a:t> </a:t>
            </a:r>
            <a:r>
              <a:rPr lang="ru-RU" dirty="0" err="1"/>
              <a:t>відбулась</a:t>
            </a:r>
            <a:r>
              <a:rPr lang="ru-RU" dirty="0"/>
              <a:t> </a:t>
            </a:r>
            <a:r>
              <a:rPr lang="ru-RU" dirty="0" err="1"/>
              <a:t>Всеукраїнська</a:t>
            </a:r>
            <a:r>
              <a:rPr lang="ru-RU" dirty="0"/>
              <a:t> </a:t>
            </a:r>
            <a:r>
              <a:rPr lang="ru-RU" dirty="0" err="1"/>
              <a:t>науково</a:t>
            </a:r>
            <a:r>
              <a:rPr lang="ru-RU" dirty="0"/>
              <a:t>-практична </a:t>
            </a:r>
            <a:r>
              <a:rPr lang="ru-RU" dirty="0" err="1"/>
              <a:t>інтернет-конференція</a:t>
            </a:r>
            <a:r>
              <a:rPr lang="ru-RU" dirty="0"/>
              <a:t> «МІСЦЕ І РОЛЬ ФІЗИЧНОЇ ТЕРАПІЇ У СУЧАСНІЙ СИСТЕМІ ОХОРОНИ ЗДОРОВ’Я», </a:t>
            </a:r>
          </a:p>
          <a:p>
            <a:endParaRPr lang="ru-RU" dirty="0"/>
          </a:p>
          <a:p>
            <a:r>
              <a:rPr lang="ru-RU" dirty="0" err="1"/>
              <a:t>учасники</a:t>
            </a:r>
            <a:r>
              <a:rPr lang="ru-RU" dirty="0"/>
              <a:t> </a:t>
            </a:r>
            <a:r>
              <a:rPr lang="ru-RU" dirty="0" err="1"/>
              <a:t>конференції</a:t>
            </a:r>
            <a:r>
              <a:rPr lang="ru-RU" dirty="0"/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здобувачі</a:t>
            </a:r>
            <a:r>
              <a:rPr lang="ru-RU" dirty="0"/>
              <a:t> </a:t>
            </a:r>
            <a:r>
              <a:rPr lang="ru-RU" dirty="0" err="1"/>
              <a:t>вищої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 </a:t>
            </a:r>
            <a:r>
              <a:rPr lang="ru-RU" dirty="0" err="1"/>
              <a:t>Каспрук</a:t>
            </a:r>
            <a:r>
              <a:rPr lang="ru-RU" dirty="0"/>
              <a:t> </a:t>
            </a:r>
            <a:r>
              <a:rPr lang="ru-RU" dirty="0" err="1"/>
              <a:t>Соломонія</a:t>
            </a:r>
            <a:r>
              <a:rPr lang="ru-RU" dirty="0"/>
              <a:t>, </a:t>
            </a:r>
            <a:r>
              <a:rPr lang="ru-RU" dirty="0" err="1"/>
              <a:t>Яковлєв</a:t>
            </a:r>
            <a:r>
              <a:rPr lang="ru-RU" dirty="0"/>
              <a:t> </a:t>
            </a:r>
            <a:r>
              <a:rPr lang="ru-RU" dirty="0" err="1"/>
              <a:t>Олександр</a:t>
            </a:r>
            <a:r>
              <a:rPr lang="ru-RU" dirty="0"/>
              <a:t>, </a:t>
            </a:r>
            <a:r>
              <a:rPr lang="ru-RU" dirty="0" err="1"/>
              <a:t>Заярнюк</a:t>
            </a:r>
            <a:r>
              <a:rPr lang="ru-RU" dirty="0"/>
              <a:t> Оксана та Бережна </a:t>
            </a:r>
            <a:r>
              <a:rPr lang="ru-RU" dirty="0" err="1"/>
              <a:t>Діана</a:t>
            </a:r>
            <a:r>
              <a:rPr lang="ru-RU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наукові</a:t>
            </a:r>
            <a:r>
              <a:rPr lang="ru-RU" dirty="0"/>
              <a:t> </a:t>
            </a:r>
            <a:r>
              <a:rPr lang="ru-RU" dirty="0" err="1"/>
              <a:t>керівники</a:t>
            </a:r>
            <a:r>
              <a:rPr lang="ru-RU" dirty="0"/>
              <a:t> - доцент </a:t>
            </a:r>
            <a:r>
              <a:rPr lang="ru-RU" dirty="0" err="1"/>
              <a:t>Евеліна</a:t>
            </a:r>
            <a:r>
              <a:rPr lang="ru-RU" dirty="0"/>
              <a:t> </a:t>
            </a:r>
            <a:r>
              <a:rPr lang="ru-RU" dirty="0" err="1"/>
              <a:t>Жигульова</a:t>
            </a:r>
            <a:r>
              <a:rPr lang="ru-RU" dirty="0"/>
              <a:t>; доцент Ростислав </a:t>
            </a:r>
            <a:r>
              <a:rPr lang="ru-RU" dirty="0" err="1"/>
              <a:t>Чаплінський</a:t>
            </a:r>
            <a:r>
              <a:rPr lang="ru-RU" dirty="0"/>
              <a:t>; ст. </a:t>
            </a:r>
            <a:r>
              <a:rPr lang="ru-RU" dirty="0" err="1"/>
              <a:t>викладач</a:t>
            </a:r>
            <a:r>
              <a:rPr lang="ru-RU" dirty="0"/>
              <a:t> Руслан Бутов.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A7096C2-3781-4C03-BFB9-DC87BDFA2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79" y="1270000"/>
            <a:ext cx="2408228" cy="521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97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15509" y="34290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>
                <a:effectLst/>
              </a:rPr>
              <a:t>В межах спеціальності 227 Фізична терапія, ерготерапія здійснюється підготовка </a:t>
            </a:r>
            <a:endParaRPr lang="ru-RU" sz="32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76427" y="1596696"/>
            <a:ext cx="5386917" cy="656648"/>
          </a:xfrm>
        </p:spPr>
        <p:txBody>
          <a:bodyPr>
            <a:normAutofit/>
          </a:bodyPr>
          <a:lstStyle/>
          <a:p>
            <a:r>
              <a:rPr lang="uk-UA" sz="2800" dirty="0"/>
              <a:t>бакалаврів</a:t>
            </a:r>
            <a:endParaRPr lang="ru-RU" sz="2800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6221943" y="1596695"/>
            <a:ext cx="5389033" cy="613105"/>
          </a:xfrm>
        </p:spPr>
        <p:txBody>
          <a:bodyPr/>
          <a:lstStyle/>
          <a:p>
            <a:r>
              <a:rPr lang="uk-UA" dirty="0"/>
              <a:t> </a:t>
            </a:r>
            <a:r>
              <a:rPr lang="uk-UA" sz="2800" dirty="0"/>
              <a:t>магістрів </a:t>
            </a:r>
            <a:endParaRPr lang="ru-RU" sz="2800" dirty="0"/>
          </a:p>
          <a:p>
            <a:endParaRPr lang="ru-RU" dirty="0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175657" y="2351314"/>
            <a:ext cx="9557657" cy="664029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за освітніми програмами, що відповідають стандартам вищої освіти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4" name="Выгнутая вправо стрелка 13"/>
          <p:cNvSpPr/>
          <p:nvPr/>
        </p:nvSpPr>
        <p:spPr>
          <a:xfrm>
            <a:off x="10863943" y="2683328"/>
            <a:ext cx="859971" cy="140970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лево стрелка 16"/>
          <p:cNvSpPr/>
          <p:nvPr/>
        </p:nvSpPr>
        <p:spPr>
          <a:xfrm>
            <a:off x="195943" y="2735035"/>
            <a:ext cx="849086" cy="135799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1556657" y="3211286"/>
            <a:ext cx="4397828" cy="163285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«Фізична реабілітація» </a:t>
            </a:r>
          </a:p>
          <a:p>
            <a:pPr algn="ctr"/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першого (бакалаврського) рівня вищої освіти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20" name="Выноска со стрелкой вниз 19"/>
          <p:cNvSpPr/>
          <p:nvPr/>
        </p:nvSpPr>
        <p:spPr>
          <a:xfrm>
            <a:off x="6335486" y="3211286"/>
            <a:ext cx="4397828" cy="163285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«Фізична реабілітація» </a:t>
            </a:r>
          </a:p>
          <a:p>
            <a:pPr algn="ctr"/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другого (магістерського) рівня вищої освіти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175658" y="4953000"/>
            <a:ext cx="4887686" cy="1730829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Гарант ОП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Евеліна ЖИГУЛЬОВА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, завідувач кафедри фізичної реабілітації та </a:t>
            </a:r>
            <a:r>
              <a:rPr lang="uk-UA" dirty="0" err="1">
                <a:solidFill>
                  <a:schemeClr val="accent1">
                    <a:lumMod val="50000"/>
                  </a:schemeClr>
                </a:solidFill>
              </a:rPr>
              <a:t>медико-біологічних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 основ фізичного виховання, кандидат біологічних наук, доцент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591299" y="4952999"/>
            <a:ext cx="4806044" cy="1730829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Гарант ОП -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Ростислав ЧАПЛІНСЬКИЙ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, кандидат медичних наук, доцент кафедри фізичної реабілітації та </a:t>
            </a:r>
            <a:r>
              <a:rPr lang="uk-UA" dirty="0" err="1">
                <a:solidFill>
                  <a:schemeClr val="accent1">
                    <a:lumMod val="50000"/>
                  </a:schemeClr>
                </a:solidFill>
              </a:rPr>
              <a:t>медико-біологічних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 основ фізичного виховання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24B227D-F028-4A8B-9A3E-76C73237ED85}"/>
              </a:ext>
            </a:extLst>
          </p:cNvPr>
          <p:cNvSpPr/>
          <p:nvPr/>
        </p:nvSpPr>
        <p:spPr>
          <a:xfrm>
            <a:off x="1079567" y="666900"/>
            <a:ext cx="9121707" cy="7092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44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6-7 жовтня 2022 року (м. Одеса) НПП, </a:t>
            </a:r>
            <a:r>
              <a:rPr lang="uk-UA" b="1" dirty="0">
                <a:solidFill>
                  <a:srgbClr val="44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здобувачі вищої освіти та випускники</a:t>
            </a:r>
            <a:r>
              <a:rPr lang="uk-UA" dirty="0">
                <a:solidFill>
                  <a:srgbClr val="44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факультету фізичної культури взяли участь </a:t>
            </a:r>
            <a:r>
              <a:rPr lang="uk-UA" dirty="0" smtClean="0">
                <a:solidFill>
                  <a:srgbClr val="44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19125" y="2133601"/>
            <a:ext cx="8972550" cy="198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Науково-практичній конференції з міжнародною участю </a:t>
            </a:r>
            <a:endParaRPr lang="uk-UA" b="1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Сучасні досягнення спортивної медицини, фізичної реабілітації, фізичного виховання та валеології – 2022» Одеського національного медичного 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університету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971550" y="4371975"/>
            <a:ext cx="9448800" cy="193357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Жигульова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Е.О., </a:t>
            </a:r>
            <a:r>
              <a:rPr lang="uk-UA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Хомовська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К.О., Коломієць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Я.В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100"/>
            </a:pP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Чаплінський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Р.Б.,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Снігур Ю.;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100"/>
            </a:pP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Чаплінський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Р.Б.,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Болдіна В.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3922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C779F8A9-7E85-4C09-8960-7D84C0B51657}"/>
              </a:ext>
            </a:extLst>
          </p:cNvPr>
          <p:cNvSpPr/>
          <p:nvPr/>
        </p:nvSpPr>
        <p:spPr>
          <a:xfrm>
            <a:off x="1180288" y="875842"/>
            <a:ext cx="8859061" cy="35963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100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20-21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жовтня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2022 р., ІІІ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Науково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-практична онлайн-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конференція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міжнародною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«Сучасні аспекти фізичної терапії та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ерготерапії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досягнення, проблеми, шляхи вирішення», (м. Запоріжжя),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100"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участь взяли</a:t>
            </a:r>
            <a:r>
              <a:rPr lang="uk-UA" b="1" dirty="0">
                <a:solidFill>
                  <a:srgbClr val="44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здобувачі вищої освіти, випускники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роботодавці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100"/>
              <a:buFont typeface="Calibri" panose="020F0502020204030204" pitchFamily="34" charset="0"/>
              <a:buChar char="-"/>
            </a:pP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Жигульова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Е.О., 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Хомовська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К.О.,  Чоботар Б.Б.,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100"/>
              <a:buFont typeface="Calibri" panose="020F0502020204030204" pitchFamily="34" charset="0"/>
              <a:buChar char="-"/>
            </a:pP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Чаплінський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Р.Б, 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Сєфєрідіна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Є.Д.,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100"/>
              <a:buFont typeface="Calibri" panose="020F0502020204030204" pitchFamily="34" charset="0"/>
              <a:buChar char="-"/>
            </a:pP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Молєв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В.П., 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Кшемінський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С.В.,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100"/>
              <a:buFont typeface="Calibri" panose="020F0502020204030204" pitchFamily="34" charset="0"/>
              <a:buChar char="-"/>
            </a:pP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Заікін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А.В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Абросімова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І.С., 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Федорак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О.В.,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100"/>
              <a:buFont typeface="Calibri" panose="020F0502020204030204" pitchFamily="34" charset="0"/>
              <a:buChar char="-"/>
            </a:pP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Заікін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А.В., 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Каспрук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С.П., Мельник В.І.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100"/>
              <a:buFont typeface="Calibri" panose="020F0502020204030204" pitchFamily="34" charset="0"/>
              <a:buChar char="-"/>
            </a:pP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Заікін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А.В.,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Бондаренко С.О.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100"/>
              <a:buFont typeface="Calibri" panose="020F0502020204030204" pitchFamily="34" charset="0"/>
              <a:buChar char="-"/>
            </a:pP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Молєв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В.П., 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Пислар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О.В.,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Запоточна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Б.М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64178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209D0AEB-53D7-49D6-8B5B-749A014F06C3}"/>
              </a:ext>
            </a:extLst>
          </p:cNvPr>
          <p:cNvSpPr/>
          <p:nvPr/>
        </p:nvSpPr>
        <p:spPr>
          <a:xfrm>
            <a:off x="577175" y="962315"/>
            <a:ext cx="9547900" cy="39149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NewRomanPSMT"/>
                <a:ea typeface="Calibri" panose="020F0502020204030204" pitchFamily="34" charset="0"/>
                <a:cs typeface="TimesNewRomanPSMT"/>
              </a:rPr>
              <a:t>27-28 жовтня 2022 року на факультеті фізичної культури Кам’янець-Подільського національного університету імені Івана Огієнка відбулась Міжнародна наукова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err="1">
                <a:latin typeface="TimesNewRomanPSMT"/>
                <a:ea typeface="Calibri" panose="020F0502020204030204" pitchFamily="34" charset="0"/>
                <a:cs typeface="TimesNewRomanPSMT"/>
              </a:rPr>
              <a:t>інтернет-конференці</a:t>
            </a:r>
            <a:r>
              <a:rPr lang="uk-UA" dirty="0">
                <a:latin typeface="TimesNewRomanPSMT"/>
                <a:ea typeface="Calibri" panose="020F0502020204030204" pitchFamily="34" charset="0"/>
                <a:cs typeface="TimesNewRomanPSMT"/>
              </a:rPr>
              <a:t>я</a:t>
            </a:r>
            <a:r>
              <a:rPr lang="ru-RU" dirty="0">
                <a:latin typeface="TimesNewRomanPSMT"/>
                <a:ea typeface="Calibri" panose="020F0502020204030204" pitchFamily="34" charset="0"/>
                <a:cs typeface="TimesNewRomanPSMT"/>
              </a:rPr>
              <a:t> «</a:t>
            </a:r>
            <a:r>
              <a:rPr lang="uk-UA" dirty="0">
                <a:latin typeface="TimesNewRomanPSMT"/>
                <a:ea typeface="Calibri" panose="020F0502020204030204" pitchFamily="34" charset="0"/>
                <a:cs typeface="TimesNewRomanPSMT"/>
              </a:rPr>
              <a:t>Ф</a:t>
            </a:r>
            <a:r>
              <a:rPr lang="ru-RU" dirty="0" err="1">
                <a:latin typeface="TimesNewRomanPSMT"/>
                <a:ea typeface="Calibri" panose="020F0502020204030204" pitchFamily="34" charset="0"/>
                <a:cs typeface="TimesNewRomanPSMT"/>
              </a:rPr>
              <a:t>ормування</a:t>
            </a:r>
            <a:r>
              <a:rPr lang="ru-RU" dirty="0">
                <a:latin typeface="TimesNewRomanPSMT"/>
                <a:ea typeface="Calibri" panose="020F0502020204030204" pitchFamily="34" charset="0"/>
                <a:cs typeface="TimesNewRomanPSMT"/>
              </a:rPr>
              <a:t> здорового способу </a:t>
            </a:r>
            <a:r>
              <a:rPr lang="ru-RU" dirty="0" err="1">
                <a:latin typeface="TimesNewRomanPSMT"/>
                <a:ea typeface="Calibri" panose="020F0502020204030204" pitchFamily="34" charset="0"/>
                <a:cs typeface="TimesNewRomanPSMT"/>
              </a:rPr>
              <a:t>життя</a:t>
            </a:r>
            <a:r>
              <a:rPr lang="ru-RU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ru-RU" dirty="0" err="1">
                <a:latin typeface="TimesNewRomanPSMT"/>
                <a:ea typeface="Calibri" panose="020F0502020204030204" pitchFamily="34" charset="0"/>
                <a:cs typeface="TimesNewRomanPSMT"/>
              </a:rPr>
              <a:t>учнівської</a:t>
            </a:r>
            <a:r>
              <a:rPr lang="ru-RU" dirty="0">
                <a:latin typeface="TimesNewRomanPSMT"/>
                <a:ea typeface="Calibri" panose="020F0502020204030204" pitchFamily="34" charset="0"/>
                <a:cs typeface="TimesNewRomanPSMT"/>
              </a:rPr>
              <a:t> та </a:t>
            </a:r>
            <a:r>
              <a:rPr lang="ru-RU" dirty="0" err="1">
                <a:latin typeface="TimesNewRomanPSMT"/>
                <a:ea typeface="Calibri" panose="020F0502020204030204" pitchFamily="34" charset="0"/>
                <a:cs typeface="TimesNewRomanPSMT"/>
              </a:rPr>
              <a:t>студентської</a:t>
            </a:r>
            <a:r>
              <a:rPr lang="ru-RU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ru-RU" dirty="0" err="1">
                <a:latin typeface="TimesNewRomanPSMT"/>
                <a:ea typeface="Calibri" panose="020F0502020204030204" pitchFamily="34" charset="0"/>
                <a:cs typeface="TimesNewRomanPSMT"/>
              </a:rPr>
              <a:t>молоді</a:t>
            </a:r>
            <a:r>
              <a:rPr lang="ru-RU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ru-RU" dirty="0" err="1">
                <a:latin typeface="TimesNewRomanPSMT"/>
                <a:ea typeface="Calibri" panose="020F0502020204030204" pitchFamily="34" charset="0"/>
                <a:cs typeface="TimesNewRomanPSMT"/>
              </a:rPr>
              <a:t>засобами</a:t>
            </a:r>
            <a:r>
              <a:rPr lang="ru-RU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ru-RU" dirty="0" err="1">
                <a:latin typeface="TimesNewRomanPSMT"/>
                <a:ea typeface="Calibri" panose="020F0502020204030204" pitchFamily="34" charset="0"/>
                <a:cs typeface="TimesNewRomanPSMT"/>
              </a:rPr>
              <a:t>освіти</a:t>
            </a:r>
            <a:r>
              <a:rPr lang="ru-RU" dirty="0">
                <a:latin typeface="TimesNewRomanPSMT"/>
                <a:ea typeface="Calibri" panose="020F0502020204030204" pitchFamily="34" charset="0"/>
                <a:cs typeface="TimesNewRomanPSMT"/>
              </a:rPr>
              <a:t>»</a:t>
            </a:r>
            <a:r>
              <a:rPr lang="uk-UA" dirty="0">
                <a:latin typeface="TimesNewRomanPSMT"/>
                <a:ea typeface="Calibri" panose="020F0502020204030204" pitchFamily="34" charset="0"/>
                <a:cs typeface="TimesNewRomanPSMT"/>
              </a:rPr>
              <a:t>, </a:t>
            </a:r>
            <a:r>
              <a:rPr lang="uk-UA" b="1" dirty="0">
                <a:latin typeface="TimesNewRomanPSMT"/>
                <a:ea typeface="Calibri" panose="020F0502020204030204" pitchFamily="34" charset="0"/>
                <a:cs typeface="TimesNewRomanPSMT"/>
              </a:rPr>
              <a:t>учасниками</a:t>
            </a:r>
            <a:r>
              <a:rPr lang="uk-UA" dirty="0">
                <a:latin typeface="TimesNewRomanPSMT"/>
                <a:ea typeface="Calibri" panose="020F0502020204030204" pitchFamily="34" charset="0"/>
                <a:cs typeface="TimesNewRomanPSMT"/>
              </a:rPr>
              <a:t> якої були: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Бутов Р.,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Бердага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С.;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Заікін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А.,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Курнишев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Ю., 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Стрільчук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Н.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Молєв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В.,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Молєв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П., 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Пислар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Чаплінський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Р.,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Чаплінська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Л.,  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Бойчук 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Совтисік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Д.;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Жигульова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Е., 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Очеретенко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Т., 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Стецик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А.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Христич Т., 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Лонтковський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Ю., Кухар К.;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Зданюк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В.,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Кудряшова А., 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Рощук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А., Бережна Д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0276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550B2B-5FCE-497C-9289-A8A8A2F13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100" b="1" u="sng" dirty="0"/>
              <a:t>ОП Фізична реабілітація обговорювали під час зустрічей із академічною спільнотою.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E59A1B2-97EB-40AC-BAD0-54F0B4F780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0045" y="1852028"/>
            <a:ext cx="5211921" cy="4597410"/>
          </a:xfrm>
        </p:spPr>
        <p:txBody>
          <a:bodyPr>
            <a:noAutofit/>
          </a:bodyPr>
          <a:lstStyle/>
          <a:p>
            <a:pPr algn="just"/>
            <a:r>
              <a:rPr lang="uk-UA" sz="2000" b="1" dirty="0"/>
              <a:t>17 серпня 2022 р.</a:t>
            </a:r>
            <a:r>
              <a:rPr lang="uk-UA" sz="2000" dirty="0"/>
              <a:t> ОП Фізична реабілітація обговорювали під час візиту викладачів </a:t>
            </a:r>
            <a:r>
              <a:rPr lang="uk-UA" sz="2000" dirty="0" err="1"/>
              <a:t>Жигульової</a:t>
            </a:r>
            <a:r>
              <a:rPr lang="uk-UA" sz="2000" dirty="0"/>
              <a:t> Е.О., </a:t>
            </a:r>
            <a:r>
              <a:rPr lang="uk-UA" sz="2000" dirty="0" err="1"/>
              <a:t>Заікіна</a:t>
            </a:r>
            <a:r>
              <a:rPr lang="uk-UA" sz="2000" dirty="0"/>
              <a:t> А.В. та Бутова Р.С. до </a:t>
            </a:r>
            <a:r>
              <a:rPr lang="uk-UA" sz="2000" b="1" dirty="0"/>
              <a:t>Навчально-наукового інституту охорони здоров’я Національного університету водного господарства та природокористування (м. Рівне). </a:t>
            </a:r>
          </a:p>
          <a:p>
            <a:pPr algn="just"/>
            <a:r>
              <a:rPr lang="uk-UA" sz="2000" dirty="0"/>
              <a:t>В обговоренні взяли участь директор навчально-наукового інституту охорони здоров’я, професор </a:t>
            </a:r>
            <a:r>
              <a:rPr lang="uk-UA" sz="2000" b="1" dirty="0" err="1"/>
              <a:t>Григус</a:t>
            </a:r>
            <a:r>
              <a:rPr lang="uk-UA" sz="2000" b="1" dirty="0"/>
              <a:t> Ігор</a:t>
            </a:r>
            <a:r>
              <a:rPr lang="uk-UA" sz="2000" dirty="0"/>
              <a:t>, завідувач кафедри фізичної терапії, </a:t>
            </a:r>
            <a:r>
              <a:rPr lang="uk-UA" sz="2000" dirty="0" err="1"/>
              <a:t>ерготерапії</a:t>
            </a:r>
            <a:r>
              <a:rPr lang="uk-UA" sz="2000" dirty="0"/>
              <a:t>, професор </a:t>
            </a:r>
            <a:r>
              <a:rPr lang="uk-UA" sz="2000" b="1" dirty="0"/>
              <a:t>Нестерчук Наталія</a:t>
            </a:r>
            <a:r>
              <a:rPr lang="uk-UA" sz="2000" dirty="0"/>
              <a:t>.</a:t>
            </a:r>
            <a:endParaRPr lang="ru-RU" sz="2000" dirty="0"/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F031123-1021-4CBD-9EC1-BE3E63D3C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918" y="3831978"/>
            <a:ext cx="5067700" cy="252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096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19F3F6-38A2-4FC3-AD8C-CC152C861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989" y="152400"/>
            <a:ext cx="8596668" cy="15621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sz="2400" b="1" u="sng" dirty="0">
                <a:solidFill>
                  <a:schemeClr val="tx1"/>
                </a:solidFill>
              </a:rPr>
              <a:t>Проведення Гостьових лекцій</a:t>
            </a:r>
            <a:r>
              <a:rPr lang="uk-UA" sz="2400" dirty="0">
                <a:solidFill>
                  <a:schemeClr val="tx1"/>
                </a:solidFill>
              </a:rPr>
              <a:t> для здобувачів вищої освіти спеціальності 227 Фізична терапія, </a:t>
            </a:r>
            <a:r>
              <a:rPr lang="uk-UA" sz="2400" dirty="0" err="1">
                <a:solidFill>
                  <a:schemeClr val="tx1"/>
                </a:solidFill>
              </a:rPr>
              <a:t>ерготерапія</a:t>
            </a:r>
            <a:r>
              <a:rPr lang="uk-UA" sz="2400" dirty="0">
                <a:solidFill>
                  <a:schemeClr val="tx1"/>
                </a:solidFill>
              </a:rPr>
              <a:t> та усіх зацікавлених: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0689950-0635-44A4-8A5B-BC26E25F4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847" y="1819072"/>
            <a:ext cx="4560152" cy="445526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EE383E2-7ED6-41F8-801F-2806CC021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157" y="181907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469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9C895B-2928-440C-8A88-4487D3E77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2700" u="sng" dirty="0"/>
              <a:t>Участь команди кафедри фізичної реабілітації та медико-біологічних основ фізичного виховання у відновленні здоров’я поранених захисників України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0FB1C5E-5EB4-4AE7-A600-0A70C19D7835}"/>
              </a:ext>
            </a:extLst>
          </p:cNvPr>
          <p:cNvSpPr/>
          <p:nvPr/>
        </p:nvSpPr>
        <p:spPr>
          <a:xfrm>
            <a:off x="778213" y="2305615"/>
            <a:ext cx="9513651" cy="3267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000" dirty="0">
                <a:ea typeface="Calibri" panose="020F0502020204030204" pitchFamily="34" charset="0"/>
              </a:rPr>
              <a:t>22 </a:t>
            </a:r>
            <a:r>
              <a:rPr lang="uk-UA" sz="2000" dirty="0"/>
              <a:t>жовтня 2022 року на базі </a:t>
            </a:r>
            <a:r>
              <a:rPr lang="uk-UA" sz="2000" dirty="0">
                <a:ea typeface="Calibri" panose="020F0502020204030204" pitchFamily="34" charset="0"/>
              </a:rPr>
              <a:t>Спортивно-реабілітаційного центру м. Красилова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>
                <a:ea typeface="Calibri" panose="020F0502020204030204" pitchFamily="34" charset="0"/>
              </a:rPr>
              <a:t>науково-педагогічні працівники,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>
                <a:ea typeface="Calibri" panose="020F0502020204030204" pitchFamily="34" charset="0"/>
              </a:rPr>
              <a:t>здобувачі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>
                <a:ea typeface="Calibri" panose="020F0502020204030204" pitchFamily="34" charset="0"/>
              </a:rPr>
              <a:t>та випускники кафедри фізичної реабілітації та медико-біологічних основ фізичного виховання </a:t>
            </a:r>
          </a:p>
          <a:p>
            <a:pPr algn="just">
              <a:lnSpc>
                <a:spcPct val="150000"/>
              </a:lnSpc>
            </a:pPr>
            <a:r>
              <a:rPr lang="uk-UA" sz="2000" dirty="0">
                <a:ea typeface="Calibri" panose="020F0502020204030204" pitchFamily="34" charset="0"/>
              </a:rPr>
              <a:t>провели низку заходів з пацієнтами та співробітниками Старокостянтинівського військового госпіталю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989189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2A715D6-6E24-4A52-A0A7-F6D49A86E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564" y="583659"/>
            <a:ext cx="7055795" cy="39688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B6EFF04-5327-416A-92B3-E999C113E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123" y="3725694"/>
            <a:ext cx="4530928" cy="254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910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B7DDF2-4A2A-4EFB-901A-F62FA446226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>
            <a:normAutofit fontScale="90000"/>
          </a:bodyPr>
          <a:lstStyle/>
          <a:p>
            <a:pPr algn="ctr"/>
            <a:r>
              <a:rPr lang="uk-UA" sz="2000" dirty="0">
                <a:solidFill>
                  <a:schemeClr val="tx1"/>
                </a:solidFill>
              </a:rPr>
              <a:t>Неодноразово завідувач кафедри Евеліна </a:t>
            </a:r>
            <a:r>
              <a:rPr lang="uk-UA" sz="2000" dirty="0" err="1">
                <a:solidFill>
                  <a:schemeClr val="tx1"/>
                </a:solidFill>
              </a:rPr>
              <a:t>Жигульова</a:t>
            </a:r>
            <a:r>
              <a:rPr lang="uk-UA" sz="2000" dirty="0">
                <a:solidFill>
                  <a:schemeClr val="tx1"/>
                </a:solidFill>
              </a:rPr>
              <a:t>, член </a:t>
            </a:r>
            <a:r>
              <a:rPr lang="uk-UA" sz="2000" dirty="0" err="1">
                <a:solidFill>
                  <a:schemeClr val="tx1"/>
                </a:solidFill>
              </a:rPr>
              <a:t>проєктної</a:t>
            </a:r>
            <a:r>
              <a:rPr lang="uk-UA" sz="2000" dirty="0">
                <a:solidFill>
                  <a:schemeClr val="tx1"/>
                </a:solidFill>
              </a:rPr>
              <a:t> групи ОП Руслан </a:t>
            </a:r>
            <a:r>
              <a:rPr lang="uk-UA" sz="2000" dirty="0" err="1">
                <a:solidFill>
                  <a:schemeClr val="tx1"/>
                </a:solidFill>
              </a:rPr>
              <a:t>Бутов</a:t>
            </a:r>
            <a:r>
              <a:rPr lang="uk-UA" sz="2000" dirty="0">
                <a:solidFill>
                  <a:schemeClr val="tx1"/>
                </a:solidFill>
              </a:rPr>
              <a:t> разом із здобувачами вищої освіти </a:t>
            </a:r>
            <a:r>
              <a:rPr lang="uk-UA" sz="2000" b="1" u="sng" dirty="0" err="1">
                <a:solidFill>
                  <a:schemeClr val="tx1"/>
                </a:solidFill>
              </a:rPr>
              <a:t>виїзжали</a:t>
            </a:r>
            <a:r>
              <a:rPr lang="uk-UA" sz="2000" b="1" u="sng" dirty="0">
                <a:solidFill>
                  <a:schemeClr val="tx1"/>
                </a:solidFill>
              </a:rPr>
              <a:t> безпосередньо на бази практик,</a:t>
            </a:r>
            <a:r>
              <a:rPr lang="uk-UA" sz="2000" dirty="0">
                <a:solidFill>
                  <a:schemeClr val="tx1"/>
                </a:solidFill>
              </a:rPr>
              <a:t> </a:t>
            </a:r>
            <a:r>
              <a:rPr lang="uk-UA" sz="2000" b="1" u="sng" dirty="0">
                <a:solidFill>
                  <a:schemeClr val="tx1"/>
                </a:solidFill>
              </a:rPr>
              <a:t>мали розмову із керівниками закладів-партнерів </a:t>
            </a:r>
            <a:r>
              <a:rPr lang="uk-UA" sz="2000" dirty="0">
                <a:solidFill>
                  <a:schemeClr val="tx1"/>
                </a:solidFill>
              </a:rPr>
              <a:t>щодо реалізації ОП «Фізична реабілітація</a:t>
            </a:r>
            <a:r>
              <a:rPr lang="uk-UA" sz="2000" dirty="0" smtClean="0">
                <a:solidFill>
                  <a:schemeClr val="tx1"/>
                </a:solidFill>
              </a:rPr>
              <a:t>». Так</a:t>
            </a:r>
            <a:r>
              <a:rPr lang="uk-UA" sz="2000" dirty="0">
                <a:solidFill>
                  <a:schemeClr val="tx1"/>
                </a:solidFill>
              </a:rPr>
              <a:t>, проведено зустрічі на базі</a:t>
            </a:r>
            <a:r>
              <a:rPr lang="uk-UA" dirty="0">
                <a:solidFill>
                  <a:schemeClr val="tx1"/>
                </a:solidFill>
              </a:rPr>
              <a:t>: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4DC5093-695B-414E-ACCC-1E1A41EB6AF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uk-UA" sz="2800" i="1" dirty="0"/>
              <a:t>К</a:t>
            </a:r>
            <a:r>
              <a:rPr lang="ru-RU" sz="2800" i="1" dirty="0" err="1"/>
              <a:t>омунальн</a:t>
            </a:r>
            <a:r>
              <a:rPr lang="uk-UA" sz="2800" i="1" dirty="0" err="1"/>
              <a:t>ої</a:t>
            </a:r>
            <a:r>
              <a:rPr lang="ru-RU" sz="2800" i="1" dirty="0"/>
              <a:t> </a:t>
            </a:r>
            <a:r>
              <a:rPr lang="ru-RU" sz="2800" i="1" dirty="0" err="1"/>
              <a:t>установ</a:t>
            </a:r>
            <a:r>
              <a:rPr lang="uk-UA" sz="2800" i="1" dirty="0"/>
              <a:t>и «І</a:t>
            </a:r>
            <a:r>
              <a:rPr lang="ru-RU" sz="2800" i="1" dirty="0" err="1"/>
              <a:t>нклюзивно-ресурсний</a:t>
            </a:r>
            <a:r>
              <a:rPr lang="ru-RU" sz="2800" i="1" dirty="0"/>
              <a:t> центр</a:t>
            </a:r>
            <a:r>
              <a:rPr lang="uk-UA" sz="2800" i="1" dirty="0"/>
              <a:t>» К</a:t>
            </a:r>
            <a:r>
              <a:rPr lang="ru-RU" sz="2800" i="1" dirty="0" err="1"/>
              <a:t>итайгородської</a:t>
            </a:r>
            <a:r>
              <a:rPr lang="ru-RU" sz="2800" i="1" dirty="0"/>
              <a:t> </a:t>
            </a:r>
            <a:r>
              <a:rPr lang="ru-RU" sz="2800" i="1" dirty="0" err="1"/>
              <a:t>сільської</a:t>
            </a:r>
            <a:r>
              <a:rPr lang="ru-RU" sz="2800" i="1" dirty="0"/>
              <a:t> </a:t>
            </a:r>
            <a:r>
              <a:rPr lang="ru-RU" sz="2800" i="1" dirty="0" smtClean="0"/>
              <a:t>ради</a:t>
            </a:r>
            <a:endParaRPr lang="ru-RU" sz="2800" dirty="0"/>
          </a:p>
          <a:p>
            <a:endParaRPr lang="ru-RU" sz="2800" dirty="0"/>
          </a:p>
        </p:txBody>
      </p:sp>
      <p:pic>
        <p:nvPicPr>
          <p:cNvPr id="1026" name="Picture 2" descr="C:\Users\Admin\Desktop\ВЕСЕЛА\изображение_viber_2022-10-25_13-45-04-09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2819599"/>
            <a:ext cx="4186237" cy="313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756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lvl="0" algn="ctr"/>
            <a:r>
              <a:rPr lang="uk-UA" sz="2200" dirty="0" smtClean="0">
                <a:solidFill>
                  <a:schemeClr val="tx1"/>
                </a:solidFill>
              </a:rPr>
              <a:t>Відділення </a:t>
            </a:r>
            <a:r>
              <a:rPr lang="uk-UA" sz="2200" dirty="0">
                <a:solidFill>
                  <a:schemeClr val="tx1"/>
                </a:solidFill>
              </a:rPr>
              <a:t>гострого мозкового інсульту </a:t>
            </a:r>
            <a:r>
              <a:rPr lang="uk-UA" sz="2200" i="1" dirty="0">
                <a:solidFill>
                  <a:schemeClr val="tx1"/>
                </a:solidFill>
              </a:rPr>
              <a:t>Комунального некомерційного підприємства «Кам’янець-Подільська міська лікарня» Кам’янець-Подільської міської </a:t>
            </a:r>
            <a:r>
              <a:rPr lang="uk-UA" sz="2200" i="1" dirty="0" smtClean="0">
                <a:solidFill>
                  <a:schemeClr val="tx1"/>
                </a:solidFill>
              </a:rPr>
              <a:t>ради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1" name="Picture 3" descr="C:\Users\Admin\Desktop\ВЕСЕЛА\изображение_viber_2022-11-09_13-40-22-7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7" y="1943100"/>
            <a:ext cx="3967163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ВЕСЕЛА\изображение_viber_2022-11-09_13-28-51-5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2057400"/>
            <a:ext cx="3200400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6960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uk-UA" sz="2000" i="1" dirty="0" smtClean="0">
                <a:solidFill>
                  <a:schemeClr val="tx1"/>
                </a:solidFill>
              </a:rPr>
              <a:t>Реабілітаційного </a:t>
            </a:r>
            <a:r>
              <a:rPr lang="uk-UA" sz="2000" i="1" dirty="0">
                <a:solidFill>
                  <a:schemeClr val="tx1"/>
                </a:solidFill>
              </a:rPr>
              <a:t>відділення Комунального некомерційного підприємства «Лікувальний діагностично-консультативний центр» Кам’янець-Подільської міської </a:t>
            </a:r>
            <a:r>
              <a:rPr lang="uk-UA" sz="2000" i="1" dirty="0" smtClean="0">
                <a:solidFill>
                  <a:schemeClr val="tx1"/>
                </a:solidFill>
              </a:rPr>
              <a:t>ради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Admin\Desktop\ВЕСЕЛА\изображение_viber_2022-11-10_12-02-39-6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3114675"/>
            <a:ext cx="605790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316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2600" dirty="0">
                <a:solidFill>
                  <a:schemeClr val="tx1"/>
                </a:solidFill>
              </a:rPr>
              <a:t>У підготовці здобувачів вищої освіти </a:t>
            </a:r>
            <a:br>
              <a:rPr lang="uk-UA" sz="2600" dirty="0">
                <a:solidFill>
                  <a:schemeClr val="tx1"/>
                </a:solidFill>
              </a:rPr>
            </a:br>
            <a:r>
              <a:rPr lang="uk-UA" sz="2600" dirty="0">
                <a:solidFill>
                  <a:schemeClr val="tx1"/>
                </a:solidFill>
              </a:rPr>
              <a:t>спеціальності 227 Фізична терапія, ерготерапія </a:t>
            </a:r>
            <a:br>
              <a:rPr lang="uk-UA" sz="2600" dirty="0">
                <a:solidFill>
                  <a:schemeClr val="tx1"/>
                </a:solidFill>
              </a:rPr>
            </a:br>
            <a:r>
              <a:rPr lang="uk-UA" sz="2600" dirty="0">
                <a:solidFill>
                  <a:schemeClr val="tx1"/>
                </a:solidFill>
              </a:rPr>
              <a:t>також беруть участь : </a:t>
            </a:r>
            <a:endParaRPr lang="ru-RU" sz="2600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marL="109728" indent="0">
              <a:buNone/>
            </a:pPr>
            <a:r>
              <a:rPr lang="uk-UA" dirty="0">
                <a:solidFill>
                  <a:schemeClr val="tx1"/>
                </a:solidFill>
              </a:rPr>
              <a:t>Кафедри факультету фізичної культури:</a:t>
            </a:r>
          </a:p>
          <a:p>
            <a:endParaRPr lang="uk-UA" dirty="0">
              <a:solidFill>
                <a:schemeClr val="tx1"/>
              </a:solidFill>
            </a:endParaRPr>
          </a:p>
          <a:p>
            <a:r>
              <a:rPr lang="uk-UA" dirty="0">
                <a:solidFill>
                  <a:schemeClr val="tx1"/>
                </a:solidFill>
              </a:rPr>
              <a:t>Теорії та методики фізичного виховання</a:t>
            </a:r>
          </a:p>
          <a:p>
            <a:endParaRPr lang="uk-UA" dirty="0">
              <a:solidFill>
                <a:schemeClr val="tx1"/>
              </a:solidFill>
            </a:endParaRPr>
          </a:p>
          <a:p>
            <a:r>
              <a:rPr lang="uk-UA" dirty="0">
                <a:solidFill>
                  <a:schemeClr val="tx1"/>
                </a:solidFill>
              </a:rPr>
              <a:t>Легкої атлетики з методикою викладання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Кафедри К-ПНУ, що забезпечують викладання освітніх компонентів загальної підготовки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60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lvl="0" algn="ctr"/>
            <a:r>
              <a:rPr lang="uk-UA" b="1" i="1" dirty="0">
                <a:solidFill>
                  <a:schemeClr val="tx1"/>
                </a:solidFill>
              </a:rPr>
              <a:t>Центру лікування хребта та суглобів «КІНЕЗИС</a:t>
            </a:r>
            <a:r>
              <a:rPr lang="uk-UA" b="1" i="1" dirty="0" smtClean="0">
                <a:solidFill>
                  <a:schemeClr val="tx1"/>
                </a:solidFill>
              </a:rPr>
              <a:t>»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uk-UA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C:\Users\Admin\Desktop\ВЕСЕЛА\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384" y="1981201"/>
            <a:ext cx="3890566" cy="431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6082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2000" dirty="0">
                <a:solidFill>
                  <a:schemeClr val="tx1"/>
                </a:solidFill>
              </a:rPr>
              <a:t>03 листопада 2022 р. за участі викладачів кафедри та здобувачів спеціальності 227 Фізична терапія, ерготерапія було </a:t>
            </a:r>
            <a:r>
              <a:rPr lang="uk-UA" sz="2000" dirty="0" smtClean="0">
                <a:solidFill>
                  <a:schemeClr val="tx1"/>
                </a:solidFill>
              </a:rPr>
              <a:t/>
            </a:r>
            <a:br>
              <a:rPr lang="uk-UA" sz="2000" dirty="0" smtClean="0">
                <a:solidFill>
                  <a:schemeClr val="tx1"/>
                </a:solidFill>
              </a:rPr>
            </a:br>
            <a:r>
              <a:rPr lang="uk-UA" sz="2000" b="1" dirty="0" smtClean="0">
                <a:solidFill>
                  <a:schemeClr val="tx1"/>
                </a:solidFill>
              </a:rPr>
              <a:t>проведено </a:t>
            </a:r>
            <a:r>
              <a:rPr lang="uk-UA" sz="2000" b="1" dirty="0">
                <a:solidFill>
                  <a:schemeClr val="tx1"/>
                </a:solidFill>
              </a:rPr>
              <a:t>заняття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2475" y="2143125"/>
            <a:ext cx="8277225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b="1" dirty="0" smtClean="0">
              <a:solidFill>
                <a:schemeClr val="tx1"/>
              </a:solidFill>
            </a:endParaRPr>
          </a:p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для </a:t>
            </a:r>
            <a:r>
              <a:rPr lang="uk-UA" sz="1600" b="1" dirty="0">
                <a:solidFill>
                  <a:schemeClr val="tx1"/>
                </a:solidFill>
              </a:rPr>
              <a:t>факультету «Здорового способу життя» </a:t>
            </a:r>
            <a:endParaRPr lang="uk-UA" sz="1600" b="1" dirty="0" smtClean="0">
              <a:solidFill>
                <a:schemeClr val="tx1"/>
              </a:solidFill>
            </a:endParaRPr>
          </a:p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Університету </a:t>
            </a:r>
            <a:r>
              <a:rPr lang="uk-UA" sz="1600" b="1" dirty="0">
                <a:solidFill>
                  <a:schemeClr val="tx1"/>
                </a:solidFill>
              </a:rPr>
              <a:t>третього віку </a:t>
            </a:r>
            <a:endParaRPr lang="uk-UA" sz="1600" b="1" dirty="0" smtClean="0">
              <a:solidFill>
                <a:schemeClr val="tx1"/>
              </a:solidFill>
            </a:endParaRPr>
          </a:p>
          <a:p>
            <a:pPr algn="ctr"/>
            <a:r>
              <a:rPr lang="uk-UA" sz="1600" b="1" i="1" dirty="0">
                <a:solidFill>
                  <a:schemeClr val="tx1"/>
                </a:solidFill>
              </a:rPr>
              <a:t>Кам’янець-Подільського територіального центру соціального обслуговування (надання соціальних послуг) «Турбота» </a:t>
            </a:r>
            <a:endParaRPr lang="uk-UA" sz="1600" b="1" i="1" dirty="0" smtClean="0">
              <a:solidFill>
                <a:schemeClr val="tx1"/>
              </a:solidFill>
            </a:endParaRPr>
          </a:p>
          <a:p>
            <a:pPr algn="ctr"/>
            <a:r>
              <a:rPr lang="uk-UA" sz="1600" b="1" i="1" dirty="0" smtClean="0">
                <a:solidFill>
                  <a:schemeClr val="tx1"/>
                </a:solidFill>
              </a:rPr>
              <a:t>На тему </a:t>
            </a:r>
            <a:r>
              <a:rPr lang="uk-UA" sz="1600" b="1" dirty="0" smtClean="0"/>
              <a:t>«Секрети </a:t>
            </a:r>
            <a:r>
              <a:rPr lang="uk-UA" sz="1600" b="1" dirty="0"/>
              <a:t>активного довголіття».</a:t>
            </a:r>
            <a:endParaRPr lang="ru-RU" sz="1600" dirty="0"/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Admin\Desktop\ВЕСЕЛА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474" y="2771775"/>
            <a:ext cx="2524125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3857625"/>
            <a:ext cx="5743575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8205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28700" y="1720840"/>
            <a:ext cx="81153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Одним із важливих моментів реалізації ОП Фізична реабілітація є участь як НПП так і здобувачів вищої освіти у програмах Міжнародної академічної мобільності</a:t>
            </a:r>
            <a:r>
              <a:rPr lang="uk-UA" b="1" dirty="0" smtClean="0"/>
              <a:t>.</a:t>
            </a:r>
          </a:p>
          <a:p>
            <a:pPr algn="ctr"/>
            <a:endParaRPr lang="uk-UA" b="1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/>
              <a:t>Так</a:t>
            </a:r>
            <a:r>
              <a:rPr lang="uk-UA" dirty="0"/>
              <a:t>,</a:t>
            </a:r>
            <a:r>
              <a:rPr lang="uk-UA" b="1" dirty="0"/>
              <a:t> декан факультету Іван СТАСЮК, </a:t>
            </a:r>
            <a:r>
              <a:rPr lang="uk-UA" dirty="0"/>
              <a:t>викладач ОК «Оздоровча фізична культура різних верств населення» брав участь у </a:t>
            </a:r>
            <a:r>
              <a:rPr lang="uk-UA" b="1" dirty="0"/>
              <a:t>програмі KA 107 </a:t>
            </a:r>
            <a:r>
              <a:rPr lang="en-US" b="1" dirty="0"/>
              <a:t>Erasmus</a:t>
            </a:r>
            <a:r>
              <a:rPr lang="uk-UA" b="1" dirty="0"/>
              <a:t>+</a:t>
            </a:r>
            <a:r>
              <a:rPr lang="uk-UA" dirty="0"/>
              <a:t> </a:t>
            </a:r>
            <a:r>
              <a:rPr lang="en-US" dirty="0"/>
              <a:t>Mobility Agreement Staff Mobility For Teaching</a:t>
            </a:r>
            <a:r>
              <a:rPr lang="uk-UA" dirty="0"/>
              <a:t> в </a:t>
            </a:r>
            <a:r>
              <a:rPr lang="uk-UA" b="1" dirty="0"/>
              <a:t>Гуманітарно-природничому університеті імені Яна </a:t>
            </a:r>
            <a:r>
              <a:rPr lang="uk-UA" b="1" dirty="0" err="1"/>
              <a:t>Длугоша</a:t>
            </a:r>
            <a:r>
              <a:rPr lang="uk-UA" b="1" dirty="0"/>
              <a:t> в </a:t>
            </a:r>
            <a:r>
              <a:rPr lang="uk-UA" b="1" dirty="0" err="1"/>
              <a:t>Ченстохові</a:t>
            </a:r>
            <a:r>
              <a:rPr lang="uk-UA" b="1" dirty="0"/>
              <a:t> (Республіка Польща), </a:t>
            </a:r>
            <a:endParaRPr lang="uk-UA" b="1" dirty="0" smtClean="0"/>
          </a:p>
          <a:p>
            <a:pPr algn="just"/>
            <a:endParaRPr lang="uk-UA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/>
              <a:t>а </a:t>
            </a:r>
            <a:r>
              <a:rPr lang="uk-UA" dirty="0"/>
              <a:t>здобувач вищої освіти спеціальності 227 Фізична терапія, ерготерапія 4 курсу навчання </a:t>
            </a:r>
            <a:r>
              <a:rPr lang="uk-UA" b="1" dirty="0"/>
              <a:t>Діана БЕРЕЖНА </a:t>
            </a:r>
            <a:r>
              <a:rPr lang="uk-UA" dirty="0"/>
              <a:t>у цьому семестрі навчається </a:t>
            </a:r>
            <a:r>
              <a:rPr lang="uk-UA" b="1" dirty="0"/>
              <a:t>у Гуманітарно-Природничому Університеті імені Яна </a:t>
            </a:r>
            <a:r>
              <a:rPr lang="uk-UA" b="1" dirty="0" err="1"/>
              <a:t>Длугоша</a:t>
            </a:r>
            <a:r>
              <a:rPr lang="uk-UA" b="1" dirty="0"/>
              <a:t> в </a:t>
            </a:r>
            <a:r>
              <a:rPr lang="uk-UA" b="1" dirty="0" err="1"/>
              <a:t>Ченстохові</a:t>
            </a:r>
            <a:r>
              <a:rPr lang="uk-UA" b="1" dirty="0"/>
              <a:t> (Польща).</a:t>
            </a:r>
            <a:r>
              <a:rPr lang="uk-UA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77680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3475" y="2690336"/>
            <a:ext cx="80105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На сьогодні розпочато цикл клінічних виробничих практик у першому семестрі 2022-2023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 на базах закладів-партнерів.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Дякуємо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на підтримку та розуміння керівників реабілітаційних установ та сподіваємось на подальшу плідну співпрацю.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191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978807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chemeClr val="tx1"/>
                </a:solidFill>
                <a:effectLst/>
              </a:rPr>
              <a:t>Щороку відповідно до нормативних документів нашого університету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09600" y="1444296"/>
            <a:ext cx="5386917" cy="1723447"/>
          </a:xfrm>
          <a:solidFill>
            <a:schemeClr val="accent3"/>
          </a:solidFill>
        </p:spPr>
        <p:txBody>
          <a:bodyPr>
            <a:normAutofit/>
          </a:bodyPr>
          <a:lstStyle/>
          <a:p>
            <a:pPr algn="just"/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гаранти освітніх програм 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це ті особи, які відповідають за якість та реалізацію освітньої програми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95478" indent="-285750"/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завідувач випускової кафедри</a:t>
            </a:r>
          </a:p>
          <a:p>
            <a:pPr marL="395478" indent="-285750"/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науково-педагогічні  працівники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1444296"/>
            <a:ext cx="5389033" cy="1756104"/>
          </a:xfrm>
          <a:solidFill>
            <a:schemeClr val="accent3"/>
          </a:solidFill>
        </p:spPr>
        <p:txBody>
          <a:bodyPr/>
          <a:lstStyle/>
          <a:p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відповідні відділи 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університету </a:t>
            </a:r>
          </a:p>
          <a:p>
            <a:pPr marL="0" indent="0" algn="just">
              <a:buNone/>
            </a:pP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(Навчально-методичний центр забезпечення якості освіти університету – керівник Геннадій БЕСАРАБЧУК, </a:t>
            </a:r>
            <a:r>
              <a:rPr lang="uk-UA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в.о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проерктора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науково-педагогічної роботи)</a:t>
            </a:r>
          </a:p>
          <a:p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деканат факультету фізичної культури</a:t>
            </a:r>
          </a:p>
          <a:p>
            <a:pPr marL="0" indent="0">
              <a:buNone/>
            </a:pPr>
            <a:endParaRPr lang="uk-UA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740228" y="3276599"/>
            <a:ext cx="10853057" cy="1491343"/>
          </a:xfrm>
          <a:prstGeom prst="downArrow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 dirty="0"/>
          </a:p>
          <a:p>
            <a:pPr algn="ctr"/>
            <a:r>
              <a:rPr lang="uk-UA" sz="2800" dirty="0">
                <a:solidFill>
                  <a:schemeClr val="tx1"/>
                </a:solidFill>
              </a:rPr>
              <a:t>організовують та здійснюють факультетський моніторинг, до здійснення якого </a:t>
            </a:r>
            <a:r>
              <a:rPr lang="uk-UA" sz="2800" dirty="0" err="1">
                <a:solidFill>
                  <a:schemeClr val="tx1"/>
                </a:solidFill>
              </a:rPr>
              <a:t>цьогоріч</a:t>
            </a:r>
            <a:r>
              <a:rPr lang="uk-UA" sz="2800" dirty="0">
                <a:solidFill>
                  <a:schemeClr val="tx1"/>
                </a:solidFill>
              </a:rPr>
              <a:t> долучено: 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620486" y="4550231"/>
            <a:ext cx="5431971" cy="2209798"/>
          </a:xfrm>
          <a:prstGeom prst="horizontalScroll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itchFamily="2" charset="2"/>
              <a:buChar char="ü"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здобувачів вищої освіти різних курсів та рівнів вищої освіти;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представників органів студентського самоврядування;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науково-педагогічних працівників К-ПНУ;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6466114" y="4441372"/>
            <a:ext cx="5464629" cy="2231572"/>
          </a:xfrm>
          <a:prstGeom prst="horizontalScroll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itchFamily="2" charset="2"/>
              <a:buChar char="ü"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випускників спеціальності 227 Фізична терапія, ерготерапія/227 Фізична реабілітація/6.010203 Здоров’я людини;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роботодавців регіону;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професіоналів-практиків та академічну спільноту.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77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595ED98-15C4-4E13-B12D-E16E7E59E99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>
            <a:noAutofit/>
          </a:bodyPr>
          <a:lstStyle/>
          <a:p>
            <a:pPr algn="ctr"/>
            <a:r>
              <a:rPr lang="uk-UA" sz="2800" dirty="0">
                <a:solidFill>
                  <a:schemeClr val="tx1"/>
                </a:solidFill>
              </a:rPr>
              <a:t>Завданням </a:t>
            </a:r>
            <a:r>
              <a:rPr lang="uk-UA" sz="2800" dirty="0" smtClean="0">
                <a:solidFill>
                  <a:schemeClr val="tx1"/>
                </a:solidFill>
              </a:rPr>
              <a:t>розширеного засідання кафедри фізичної реабілітації та </a:t>
            </a:r>
            <a:r>
              <a:rPr lang="uk-UA" sz="2800" dirty="0" err="1" smtClean="0">
                <a:solidFill>
                  <a:schemeClr val="tx1"/>
                </a:solidFill>
              </a:rPr>
              <a:t>медико-біологічних</a:t>
            </a:r>
            <a:r>
              <a:rPr lang="uk-UA" sz="2800" dirty="0" smtClean="0">
                <a:solidFill>
                  <a:schemeClr val="tx1"/>
                </a:solidFill>
              </a:rPr>
              <a:t> основ фізичного виховання є</a:t>
            </a:r>
            <a:r>
              <a:rPr lang="uk-UA" sz="2800" dirty="0">
                <a:solidFill>
                  <a:schemeClr val="tx1"/>
                </a:solidFill>
              </a:rPr>
              <a:t>: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18B8679B-DD08-4881-93B5-F7F1F2F6FB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334405" cy="3304117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endParaRPr lang="uk-UA" dirty="0" smtClean="0"/>
          </a:p>
          <a:p>
            <a:endParaRPr lang="uk-UA" dirty="0"/>
          </a:p>
          <a:p>
            <a:r>
              <a:rPr lang="uk-UA" sz="2800" dirty="0" smtClean="0"/>
              <a:t>отримати </a:t>
            </a:r>
            <a:r>
              <a:rPr lang="uk-UA" sz="2800" dirty="0"/>
              <a:t>оцінку ОП «Фізична реабілітація» </a:t>
            </a:r>
            <a:endParaRPr lang="ru-RU" sz="2800" dirty="0"/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3498B21-CD79-4C21-85DE-1B060057D3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665216" cy="3304117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endParaRPr lang="uk-UA" dirty="0" smtClean="0"/>
          </a:p>
          <a:p>
            <a:endParaRPr lang="uk-UA" dirty="0"/>
          </a:p>
          <a:p>
            <a:r>
              <a:rPr lang="uk-UA" sz="2800" dirty="0" smtClean="0"/>
              <a:t>розглянути </a:t>
            </a:r>
            <a:r>
              <a:rPr lang="uk-UA" sz="2800" dirty="0"/>
              <a:t>пропозиції щодо її удосконалення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8541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FCD6A936-D81C-416C-84D2-594B8EDA5FF0}"/>
              </a:ext>
            </a:extLst>
          </p:cNvPr>
          <p:cNvSpPr/>
          <p:nvPr/>
        </p:nvSpPr>
        <p:spPr>
          <a:xfrm>
            <a:off x="1390650" y="1313234"/>
            <a:ext cx="8575337" cy="34901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indent="629920" algn="just">
              <a:lnSpc>
                <a:spcPct val="115000"/>
              </a:lnSpc>
              <a:spcAft>
                <a:spcPts val="0"/>
              </a:spcAft>
            </a:pPr>
            <a:r>
              <a:rPr lang="uk-UA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Стейкхолдери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зацікавлені сторони, особи, які мають легітимний інтерес у діяльності закладу вищої </a:t>
            </a:r>
            <a:r>
              <a:rPr lang="uk-UA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освіти (К-ПНУ), 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можуть впливати на його діяльність та реалізацію освітньо-професійної програми Фізична реабілітація, на якій навчаються наші студенти.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74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E37523ED-FB53-4F73-9FE4-35EC17049749}"/>
              </a:ext>
            </a:extLst>
          </p:cNvPr>
          <p:cNvSpPr/>
          <p:nvPr/>
        </p:nvSpPr>
        <p:spPr>
          <a:xfrm>
            <a:off x="757107" y="2271567"/>
            <a:ext cx="8463064" cy="14947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3600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Заклади </a:t>
            </a:r>
            <a:r>
              <a:rPr lang="uk-UA" sz="3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охорони здоров’я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37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="" xmlns:a16="http://schemas.microsoft.com/office/drawing/2014/main" id="{A32932F6-815A-4436-BE94-40EA4EAB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60015"/>
            <a:ext cx="10972800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2400" b="1" dirty="0">
                <a:solidFill>
                  <a:schemeClr val="tx1"/>
                </a:solidFill>
                <a:effectLst/>
              </a:rPr>
              <a:t>Комунальне некомерційне підприємство «Кам’янець-Подільська міська лікарня» Кам’янець-Подільської міської ради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Объект 12">
            <a:extLst>
              <a:ext uri="{FF2B5EF4-FFF2-40B4-BE49-F238E27FC236}">
                <a16:creationId xmlns="" xmlns:a16="http://schemas.microsoft.com/office/drawing/2014/main" id="{D97C6F9F-8433-4A35-BE9F-8558A4D205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8" y="1371599"/>
            <a:ext cx="5386917" cy="394176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uk-UA" sz="3600" dirty="0"/>
              <a:t>Директор </a:t>
            </a:r>
            <a:endParaRPr lang="uk-UA" sz="3600" dirty="0" smtClean="0"/>
          </a:p>
          <a:p>
            <a:pPr marL="0" indent="0">
              <a:buNone/>
            </a:pPr>
            <a:r>
              <a:rPr lang="uk-UA" sz="3600" b="1" dirty="0" smtClean="0"/>
              <a:t>Тетяна </a:t>
            </a:r>
            <a:r>
              <a:rPr lang="uk-UA" sz="3600" b="1" dirty="0"/>
              <a:t>ДІДИЧ</a:t>
            </a:r>
            <a:endParaRPr lang="ru-RU" sz="3600" dirty="0"/>
          </a:p>
        </p:txBody>
      </p:sp>
      <p:sp>
        <p:nvSpPr>
          <p:cNvPr id="15" name="Объект 14">
            <a:extLst>
              <a:ext uri="{FF2B5EF4-FFF2-40B4-BE49-F238E27FC236}">
                <a16:creationId xmlns="" xmlns:a16="http://schemas.microsoft.com/office/drawing/2014/main" id="{6A8A76E6-5C79-49B6-B58D-2A6729F668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5486" y="1371600"/>
            <a:ext cx="5389033" cy="3941763"/>
          </a:xfrm>
          <a:solidFill>
            <a:schemeClr val="accent3"/>
          </a:solidFill>
        </p:spPr>
        <p:txBody>
          <a:bodyPr/>
          <a:lstStyle/>
          <a:p>
            <a:r>
              <a:rPr lang="ru-RU" dirty="0"/>
              <a:t>члени мультидисциплінарної </a:t>
            </a:r>
            <a:r>
              <a:rPr lang="ru-RU" dirty="0" err="1"/>
              <a:t>команди</a:t>
            </a:r>
            <a:r>
              <a:rPr lang="ru-RU" dirty="0"/>
              <a:t>, </a:t>
            </a:r>
            <a:r>
              <a:rPr lang="ru-RU" dirty="0" err="1"/>
              <a:t>наші</a:t>
            </a:r>
            <a:r>
              <a:rPr lang="ru-RU" dirty="0"/>
              <a:t> </a:t>
            </a:r>
            <a:r>
              <a:rPr lang="ru-RU" dirty="0" err="1" smtClean="0"/>
              <a:t>випускники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pPr lvl="0"/>
            <a:r>
              <a:rPr lang="uk-UA" dirty="0" smtClean="0"/>
              <a:t>лікар </a:t>
            </a:r>
            <a:r>
              <a:rPr lang="uk-UA" dirty="0"/>
              <a:t>фізичної та реабілітаційної медицини відділення гострого мозкового інсульту, </a:t>
            </a:r>
            <a:r>
              <a:rPr lang="uk-UA" dirty="0" smtClean="0"/>
              <a:t>кандидат </a:t>
            </a:r>
            <a:r>
              <a:rPr lang="uk-UA" dirty="0"/>
              <a:t>психологічних наук </a:t>
            </a:r>
            <a:r>
              <a:rPr lang="uk-UA" b="1" dirty="0" smtClean="0"/>
              <a:t>Юлія МИХАЛЬСЬКА</a:t>
            </a:r>
            <a:r>
              <a:rPr lang="uk-UA" dirty="0" smtClean="0"/>
              <a:t>;</a:t>
            </a:r>
            <a:endParaRPr lang="ru-RU" dirty="0"/>
          </a:p>
          <a:p>
            <a:pPr lvl="0"/>
            <a:r>
              <a:rPr lang="uk-UA" dirty="0" smtClean="0"/>
              <a:t>фізичний терапевт </a:t>
            </a:r>
            <a:r>
              <a:rPr lang="uk-UA" dirty="0"/>
              <a:t>відділення гострого мозкового інсульту </a:t>
            </a:r>
            <a:r>
              <a:rPr lang="uk-UA" b="1" dirty="0" smtClean="0"/>
              <a:t>Андрій ХРИСТОФОР</a:t>
            </a:r>
            <a:r>
              <a:rPr lang="uk-UA" dirty="0" smtClean="0"/>
              <a:t>;</a:t>
            </a:r>
            <a:endParaRPr lang="ru-RU" dirty="0"/>
          </a:p>
          <a:p>
            <a:pPr lvl="0"/>
            <a:r>
              <a:rPr lang="uk-UA" dirty="0" smtClean="0"/>
              <a:t>інструктор </a:t>
            </a:r>
            <a:r>
              <a:rPr lang="uk-UA" dirty="0"/>
              <a:t>з лікувальної фізкультури </a:t>
            </a:r>
            <a:endParaRPr lang="uk-UA" dirty="0" smtClean="0"/>
          </a:p>
          <a:p>
            <a:pPr marL="0" lvl="0" indent="0">
              <a:buNone/>
            </a:pPr>
            <a:r>
              <a:rPr lang="uk-UA" b="1" dirty="0" smtClean="0"/>
              <a:t>    Дмитр ВАСИЛИШИН;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048472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530</TotalTime>
  <Words>1371</Words>
  <Application>Microsoft Office PowerPoint</Application>
  <PresentationFormat>Произвольный</PresentationFormat>
  <Paragraphs>206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Аспект</vt:lpstr>
      <vt:lpstr>Вітаємо</vt:lpstr>
      <vt:lpstr>Кафедра фізичної реабілітації та медико-біологічних основ фізичного виховання  факультету фізичної культури  </vt:lpstr>
      <vt:lpstr>В межах спеціальності 227 Фізична терапія, ерготерапія здійснюється підготовка </vt:lpstr>
      <vt:lpstr>У підготовці здобувачів вищої освіти  спеціальності 227 Фізична терапія, ерготерапія  також беруть участь : </vt:lpstr>
      <vt:lpstr>Щороку відповідно до нормативних документів нашого університету</vt:lpstr>
      <vt:lpstr>Завданням розширеного засідання кафедри фізичної реабілітації та медико-біологічних основ фізичного виховання є:</vt:lpstr>
      <vt:lpstr>Презентация PowerPoint</vt:lpstr>
      <vt:lpstr>Презентация PowerPoint</vt:lpstr>
      <vt:lpstr>Комунальне некомерційне підприємство «Кам’янець-Подільська міська лікарня» Кам’янець-Подільської міської ради</vt:lpstr>
      <vt:lpstr>Комунальне некомерційне підприємство «Лікувальний діагностично-консультативний центр»  Кам’янець-Подільської міської ради</vt:lpstr>
      <vt:lpstr>Медичний центр «MEDLON»</vt:lpstr>
      <vt:lpstr>Комунальне некомерційне підприємство «Дитячий медичний центр»</vt:lpstr>
      <vt:lpstr>Презентация PowerPoint</vt:lpstr>
      <vt:lpstr>Кам’янець-Подільська спеціальна школа Хмельницької обласної ради </vt:lpstr>
      <vt:lpstr>Комунальна установа «Інклюзивно-ресурсний центр» Китайгородської сільської ради</vt:lpstr>
      <vt:lpstr>Комунальна установа «Інклюзивно-ресурсний центр» Хотинської міської ради</vt:lpstr>
      <vt:lpstr>Городоцький центр комплексної реабілітації для осіб з інвалідністю Городоцької міської ради </vt:lpstr>
      <vt:lpstr>Навчально-реабілітаційний заклад вищої освіти «Кам'янець-Подільський державний інститут»</vt:lpstr>
      <vt:lpstr>Вітаємо вельмишановну Тетяну БАРИШОК</vt:lpstr>
      <vt:lpstr>Реабілітаційні центри</vt:lpstr>
      <vt:lpstr>Спортивно-реабілітаційний центр Красилівського підприємства теплових мереж</vt:lpstr>
      <vt:lpstr>Центр лікування хребта та суглобів «КІНЕЗИС» </vt:lpstr>
      <vt:lpstr>Центр фізичного відновлення «KINEZIOLOG»  </vt:lpstr>
      <vt:lpstr>Студія Фізичної терапії «AD HOC»</vt:lpstr>
      <vt:lpstr>Студія персональних занять Kinezio Studio (м. Чернівці)  </vt:lpstr>
      <vt:lpstr>Кам’янець-Подільський територіальний центр соціального обслуговування (надання соціальних послуг) «Турбота»</vt:lpstr>
      <vt:lpstr>Шепетівський територіальний центр соціального обслуговування</vt:lpstr>
      <vt:lpstr>Презентация PowerPoint</vt:lpstr>
      <vt:lpstr>Участь в Науково-практичних конференціях: </vt:lpstr>
      <vt:lpstr>Презентация PowerPoint</vt:lpstr>
      <vt:lpstr>Презентация PowerPoint</vt:lpstr>
      <vt:lpstr>Презентация PowerPoint</vt:lpstr>
      <vt:lpstr>ОП Фізична реабілітація обговорювали під час зустрічей із академічною спільнотою.  </vt:lpstr>
      <vt:lpstr>Проведення Гостьових лекцій для здобувачів вищої освіти спеціальності 227 Фізична терапія, ерготерапія та усіх зацікавлених: </vt:lpstr>
      <vt:lpstr>Участь команди кафедри фізичної реабілітації та медико-біологічних основ фізичного виховання у відновленні здоров’я поранених захисників України </vt:lpstr>
      <vt:lpstr>Презентация PowerPoint</vt:lpstr>
      <vt:lpstr>Неодноразово завідувач кафедри Евеліна Жигульова, член проєктної групи ОП Руслан Бутов разом із здобувачами вищої освіти виїзжали безпосередньо на бази практик, мали розмову із керівниками закладів-партнерів щодо реалізації ОП «Фізична реабілітація». Так, проведено зустрічі на базі: </vt:lpstr>
      <vt:lpstr>Відділення гострого мозкового інсульту Комунального некомерційного підприємства «Кам’янець-Подільська міська лікарня» Кам’янець-Подільської міської ради </vt:lpstr>
      <vt:lpstr>Реабілітаційного відділення Комунального некомерційного підприємства «Лікувальний діагностично-консультативний центр» Кам’янець-Подільської міської ради </vt:lpstr>
      <vt:lpstr>Центру лікування хребта та суглобів «КІНЕЗИС»   </vt:lpstr>
      <vt:lpstr>03 листопада 2022 р. за участі викладачів кафедри та здобувачів спеціальності 227 Фізична терапія, ерготерапія було  проведено заняття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Вад Мор</dc:creator>
  <cp:lastModifiedBy>Admin</cp:lastModifiedBy>
  <cp:revision>44</cp:revision>
  <dcterms:created xsi:type="dcterms:W3CDTF">2019-10-03T14:29:37Z</dcterms:created>
  <dcterms:modified xsi:type="dcterms:W3CDTF">2023-01-11T13:54:07Z</dcterms:modified>
</cp:coreProperties>
</file>